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sldSz cx="12192000" cy="6858000"/>
  <p:notesSz cx="6808788" cy="9940925"/>
  <p:embeddedFontLst>
    <p:embeddedFont>
      <p:font typeface="Corbel" panose="020B050302020402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8" roundtripDataSignature="AMtx7mimwas5YSYlHKUuMAYdAMSLSB/xo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5359" autoAdjust="0"/>
  </p:normalViewPr>
  <p:slideViewPr>
    <p:cSldViewPr snapToGrid="0">
      <p:cViewPr varScale="1">
        <p:scale>
          <a:sx n="54" d="100"/>
          <a:sy n="54" d="100"/>
        </p:scale>
        <p:origin x="1781"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customschemas.google.com/relationships/presentationmetadata" Target="meta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jpg>
</file>

<file path=ppt/media/image2.png>
</file>

<file path=ppt/media/image20.png>
</file>

<file path=ppt/media/image21.jpg>
</file>

<file path=ppt/media/image22.jpg>
</file>

<file path=ppt/media/image23.jpg>
</file>

<file path=ppt/media/image24.png>
</file>

<file path=ppt/media/image25.jpg>
</file>

<file path=ppt/media/image26.jpg>
</file>

<file path=ppt/media/image27.png>
</file>

<file path=ppt/media/image28.jpg>
</file>

<file path=ppt/media/image29.png>
</file>

<file path=ppt/media/image3.png>
</file>

<file path=ppt/media/image30.png>
</file>

<file path=ppt/media/image31.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50475" cy="497046"/>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56737" y="0"/>
            <a:ext cx="2950475" cy="497046"/>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442154"/>
            <a:ext cx="2950475" cy="497046"/>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fr-FR"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gloomaps.com/"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 name="Google Shape;87;p1: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22: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2" name="Google Shape;342;p22: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fr-FR" dirty="0"/>
              <a:t>Les bases du CDC</a:t>
            </a:r>
            <a:endParaRPr dirty="0"/>
          </a:p>
        </p:txBody>
      </p:sp>
      <p:sp>
        <p:nvSpPr>
          <p:cNvPr id="343" name="Google Shape;343;p22: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23: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1" name="Google Shape;371;p23: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FR" dirty="0"/>
              <a:t>J’insiste vraiment sur le fait que la prise d’information auprès de votre client est primordiale.</a:t>
            </a:r>
            <a:endParaRPr dirty="0"/>
          </a:p>
          <a:p>
            <a:pPr marL="0" lvl="0" indent="0" algn="l" rtl="0">
              <a:lnSpc>
                <a:spcPct val="100000"/>
              </a:lnSpc>
              <a:spcBef>
                <a:spcPts val="0"/>
              </a:spcBef>
              <a:spcAft>
                <a:spcPts val="0"/>
              </a:spcAft>
              <a:buSzPts val="1400"/>
              <a:buNone/>
            </a:pPr>
            <a:endParaRPr dirty="0"/>
          </a:p>
        </p:txBody>
      </p:sp>
      <p:sp>
        <p:nvSpPr>
          <p:cNvPr id="372" name="Google Shape;372;p23: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24: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9" name="Google Shape;399;p24: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0" name="Google Shape;400;p24: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25: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9" name="Google Shape;429;p25: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Calibri"/>
              <a:buNone/>
            </a:pPr>
            <a:r>
              <a:rPr lang="fr-FR" sz="1200" b="1" i="1" dirty="0">
                <a:solidFill>
                  <a:srgbClr val="000000"/>
                </a:solidFill>
                <a:latin typeface="Calibri"/>
                <a:ea typeface="Calibri"/>
                <a:cs typeface="Calibri"/>
                <a:sym typeface="Calibri"/>
              </a:rPr>
              <a:t>Point retour sur chartes</a:t>
            </a:r>
          </a:p>
          <a:p>
            <a:pPr marL="0" marR="0" lvl="0" indent="0" algn="l" rtl="0">
              <a:lnSpc>
                <a:spcPct val="100000"/>
              </a:lnSpc>
              <a:spcBef>
                <a:spcPts val="0"/>
              </a:spcBef>
              <a:spcAft>
                <a:spcPts val="0"/>
              </a:spcAft>
              <a:buClr>
                <a:srgbClr val="000000"/>
              </a:buClr>
              <a:buSzPts val="1200"/>
              <a:buFont typeface="Calibri"/>
              <a:buNone/>
            </a:pPr>
            <a:endParaRPr lang="fr-FR" sz="1200" b="1" i="1" dirty="0">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200"/>
              <a:buFont typeface="Calibri"/>
              <a:buNone/>
            </a:pPr>
            <a:r>
              <a:rPr lang="fr-FR" sz="1200" b="1" i="1" dirty="0">
                <a:solidFill>
                  <a:srgbClr val="000000"/>
                </a:solidFill>
                <a:latin typeface="Calibri"/>
                <a:ea typeface="Calibri"/>
                <a:cs typeface="Calibri"/>
                <a:sym typeface="Calibri"/>
              </a:rPr>
              <a:t>Montrer discord et </a:t>
            </a:r>
            <a:r>
              <a:rPr lang="fr-FR" sz="1200" b="1" i="1" dirty="0" err="1">
                <a:solidFill>
                  <a:srgbClr val="000000"/>
                </a:solidFill>
                <a:latin typeface="Calibri"/>
                <a:ea typeface="Calibri"/>
                <a:cs typeface="Calibri"/>
                <a:sym typeface="Calibri"/>
              </a:rPr>
              <a:t>amazon</a:t>
            </a:r>
            <a:r>
              <a:rPr lang="fr-FR" sz="1200" b="1" i="1" dirty="0">
                <a:solidFill>
                  <a:srgbClr val="000000"/>
                </a:solidFill>
                <a:latin typeface="Calibri"/>
                <a:ea typeface="Calibri"/>
                <a:cs typeface="Calibri"/>
                <a:sym typeface="Calibri"/>
              </a:rPr>
              <a:t> et demander ce qu’il est possible d’identifier au sujet de la charte éditoriale</a:t>
            </a:r>
            <a:endParaRPr dirty="0"/>
          </a:p>
          <a:p>
            <a:pPr marL="0" marR="0" lvl="0" indent="0" algn="l" rtl="0">
              <a:lnSpc>
                <a:spcPct val="100000"/>
              </a:lnSpc>
              <a:spcBef>
                <a:spcPts val="0"/>
              </a:spcBef>
              <a:spcAft>
                <a:spcPts val="0"/>
              </a:spcAft>
              <a:buClr>
                <a:srgbClr val="000000"/>
              </a:buClr>
              <a:buSzPts val="1200"/>
              <a:buFont typeface="Calibri"/>
              <a:buNone/>
            </a:pPr>
            <a:r>
              <a:rPr lang="fr-FR" sz="1200" b="1" i="1" dirty="0">
                <a:solidFill>
                  <a:srgbClr val="000000"/>
                </a:solidFill>
                <a:latin typeface="Calibri"/>
                <a:ea typeface="Calibri"/>
                <a:cs typeface="Calibri"/>
                <a:sym typeface="Calibri"/>
              </a:rPr>
              <a:t>https://discord.com/</a:t>
            </a:r>
            <a:endParaRPr dirty="0"/>
          </a:p>
          <a:p>
            <a:pPr marL="0" marR="0" lvl="0" indent="0" algn="l" rtl="0">
              <a:lnSpc>
                <a:spcPct val="100000"/>
              </a:lnSpc>
              <a:spcBef>
                <a:spcPts val="0"/>
              </a:spcBef>
              <a:spcAft>
                <a:spcPts val="0"/>
              </a:spcAft>
              <a:buClr>
                <a:srgbClr val="000000"/>
              </a:buClr>
              <a:buSzPts val="1200"/>
              <a:buFont typeface="Calibri"/>
              <a:buNone/>
            </a:pPr>
            <a:r>
              <a:rPr lang="fr-FR" sz="1200" b="1" i="1" dirty="0">
                <a:solidFill>
                  <a:srgbClr val="000000"/>
                </a:solidFill>
                <a:latin typeface="Calibri"/>
                <a:ea typeface="Calibri"/>
                <a:cs typeface="Calibri"/>
                <a:sym typeface="Calibri"/>
              </a:rPr>
              <a:t>https://www.amazon.fr/</a:t>
            </a:r>
            <a:endParaRPr dirty="0"/>
          </a:p>
          <a:p>
            <a:pPr marL="0" lvl="0" indent="0" algn="l" rtl="0">
              <a:lnSpc>
                <a:spcPct val="100000"/>
              </a:lnSpc>
              <a:spcBef>
                <a:spcPts val="0"/>
              </a:spcBef>
              <a:spcAft>
                <a:spcPts val="0"/>
              </a:spcAft>
              <a:buSzPts val="1400"/>
              <a:buNone/>
            </a:pPr>
            <a:endParaRPr dirty="0"/>
          </a:p>
        </p:txBody>
      </p:sp>
      <p:sp>
        <p:nvSpPr>
          <p:cNvPr id="430" name="Google Shape;430;p25: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p26: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8" name="Google Shape;458;p26: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sz="1200">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fr-FR" sz="1200">
                <a:latin typeface="Calibri"/>
                <a:ea typeface="Calibri"/>
                <a:cs typeface="Calibri"/>
                <a:sym typeface="Calibri"/>
              </a:rPr>
              <a:t>Comme dit précédemment, c’est un des éléments importants qui caractérisent visuellement une entreprise et par extension son site web ! </a:t>
            </a:r>
            <a:endParaRPr/>
          </a:p>
        </p:txBody>
      </p:sp>
      <p:sp>
        <p:nvSpPr>
          <p:cNvPr id="459" name="Google Shape;459;p26: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p27: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8" name="Google Shape;488;p27: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fr-FR" sz="1200">
                <a:solidFill>
                  <a:schemeClr val="dk1"/>
                </a:solidFill>
                <a:latin typeface="Calibri"/>
                <a:ea typeface="Calibri"/>
                <a:cs typeface="Calibri"/>
                <a:sym typeface="Calibri"/>
              </a:rPr>
              <a:t>https://coolors.co/</a:t>
            </a:r>
            <a:endParaRPr/>
          </a:p>
          <a:p>
            <a:pPr marL="0" marR="0" lvl="0" indent="0" algn="l" rtl="0">
              <a:lnSpc>
                <a:spcPct val="100000"/>
              </a:lnSpc>
              <a:spcBef>
                <a:spcPts val="0"/>
              </a:spcBef>
              <a:spcAft>
                <a:spcPts val="0"/>
              </a:spcAft>
              <a:buClr>
                <a:schemeClr val="dk1"/>
              </a:buClr>
              <a:buSzPts val="1200"/>
              <a:buFont typeface="Calibri"/>
              <a:buNone/>
            </a:pPr>
            <a:r>
              <a:rPr lang="fr-FR" sz="1200">
                <a:solidFill>
                  <a:schemeClr val="dk1"/>
                </a:solidFill>
                <a:latin typeface="Calibri"/>
                <a:ea typeface="Calibri"/>
                <a:cs typeface="Calibri"/>
                <a:sym typeface="Calibri"/>
              </a:rPr>
              <a:t>https://paletton.com/</a:t>
            </a:r>
            <a:endParaRPr/>
          </a:p>
          <a:p>
            <a:pPr marL="0" marR="0" lvl="0" indent="0" algn="l" rtl="0">
              <a:lnSpc>
                <a:spcPct val="100000"/>
              </a:lnSpc>
              <a:spcBef>
                <a:spcPts val="0"/>
              </a:spcBef>
              <a:spcAft>
                <a:spcPts val="0"/>
              </a:spcAft>
              <a:buClr>
                <a:schemeClr val="dk1"/>
              </a:buClr>
              <a:buSzPts val="1200"/>
              <a:buFont typeface="Calibri"/>
              <a:buNone/>
            </a:pPr>
            <a:r>
              <a:rPr lang="fr-FR" sz="1200">
                <a:solidFill>
                  <a:schemeClr val="dk1"/>
                </a:solidFill>
                <a:latin typeface="Calibri"/>
                <a:ea typeface="Calibri"/>
                <a:cs typeface="Calibri"/>
                <a:sym typeface="Calibri"/>
              </a:rPr>
              <a:t>https://color.adobe.com/</a:t>
            </a:r>
            <a:endParaRPr/>
          </a:p>
          <a:p>
            <a:pPr marL="0" lvl="0" indent="0" algn="l" rtl="0">
              <a:lnSpc>
                <a:spcPct val="100000"/>
              </a:lnSpc>
              <a:spcBef>
                <a:spcPts val="0"/>
              </a:spcBef>
              <a:spcAft>
                <a:spcPts val="0"/>
              </a:spcAft>
              <a:buSzPts val="1400"/>
              <a:buNone/>
            </a:pPr>
            <a:endParaRPr/>
          </a:p>
        </p:txBody>
      </p:sp>
      <p:sp>
        <p:nvSpPr>
          <p:cNvPr id="489" name="Google Shape;489;p27: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p28: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6" name="Google Shape;516;p28: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17" name="Google Shape;517;p28: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p29: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4" name="Google Shape;544;p29: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45" name="Google Shape;545;p29: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p30: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2" name="Google Shape;572;p30: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73" name="Google Shape;573;p30: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p31: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0" name="Google Shape;600;p31: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01" name="Google Shape;601;p31: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2: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Google Shape;112;p2: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fr-FR" dirty="0"/>
              <a:t>https://balsamiq.com/wireframes/desktop/</a:t>
            </a:r>
          </a:p>
          <a:p>
            <a:pPr marL="0" lvl="0" indent="0" algn="l" rtl="0">
              <a:lnSpc>
                <a:spcPct val="100000"/>
              </a:lnSpc>
              <a:spcBef>
                <a:spcPts val="0"/>
              </a:spcBef>
              <a:spcAft>
                <a:spcPts val="0"/>
              </a:spcAft>
              <a:buSzPts val="1400"/>
              <a:buNone/>
            </a:pPr>
            <a:endParaRPr lang="fr-FR" dirty="0"/>
          </a:p>
          <a:p>
            <a:pPr marL="0" lvl="0" indent="0" algn="l" rtl="0">
              <a:lnSpc>
                <a:spcPct val="100000"/>
              </a:lnSpc>
              <a:spcBef>
                <a:spcPts val="0"/>
              </a:spcBef>
              <a:spcAft>
                <a:spcPts val="0"/>
              </a:spcAft>
              <a:buSzPts val="1400"/>
              <a:buNone/>
            </a:pPr>
            <a:r>
              <a:rPr lang="fr-FR" dirty="0"/>
              <a:t>https://www.figma.com/fr-fr/downloads/</a:t>
            </a:r>
            <a:endParaRPr dirty="0"/>
          </a:p>
        </p:txBody>
      </p:sp>
      <p:sp>
        <p:nvSpPr>
          <p:cNvPr id="113" name="Google Shape;113;p2: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p32: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9" name="Google Shape;629;p32: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7000"/>
              </a:lnSpc>
              <a:spcBef>
                <a:spcPts val="0"/>
              </a:spcBef>
              <a:spcAft>
                <a:spcPts val="0"/>
              </a:spcAft>
              <a:buSzPts val="1400"/>
              <a:buFont typeface="Noto Sans Symbols"/>
              <a:buNone/>
            </a:pPr>
            <a:r>
              <a:rPr lang="fr-FR" sz="1200" dirty="0">
                <a:latin typeface="Calibri"/>
                <a:ea typeface="Calibri"/>
                <a:cs typeface="Calibri"/>
                <a:sym typeface="Calibri"/>
              </a:rPr>
              <a:t>1 - Établissez la hiérarchie (niveaux) de chaque élément de votre site. </a:t>
            </a:r>
            <a:r>
              <a:rPr lang="fr-FR" sz="1200" b="1" dirty="0">
                <a:solidFill>
                  <a:srgbClr val="FF0000"/>
                </a:solidFill>
                <a:latin typeface="Calibri"/>
                <a:ea typeface="Calibri"/>
                <a:cs typeface="Calibri"/>
                <a:sym typeface="Calibri"/>
              </a:rPr>
              <a:t>En faisant cela vous pourrez discerner les éléments prioritaires des éléments secondaires.</a:t>
            </a:r>
            <a:endParaRPr dirty="0"/>
          </a:p>
          <a:p>
            <a:pPr marL="0" lvl="0" indent="0" algn="l" rtl="0">
              <a:lnSpc>
                <a:spcPct val="107000"/>
              </a:lnSpc>
              <a:spcBef>
                <a:spcPts val="0"/>
              </a:spcBef>
              <a:spcAft>
                <a:spcPts val="0"/>
              </a:spcAft>
              <a:buSzPts val="1400"/>
              <a:buFont typeface="Noto Sans Symbols"/>
              <a:buNone/>
            </a:pPr>
            <a:endParaRPr sz="1200" dirty="0">
              <a:latin typeface="Calibri"/>
              <a:ea typeface="Calibri"/>
              <a:cs typeface="Calibri"/>
              <a:sym typeface="Calibri"/>
            </a:endParaRPr>
          </a:p>
          <a:p>
            <a:pPr marL="0" lvl="0" indent="0" algn="l" rtl="0">
              <a:lnSpc>
                <a:spcPct val="107000"/>
              </a:lnSpc>
              <a:spcBef>
                <a:spcPts val="0"/>
              </a:spcBef>
              <a:spcAft>
                <a:spcPts val="0"/>
              </a:spcAft>
              <a:buSzPts val="1400"/>
              <a:buFont typeface="Noto Sans Symbols"/>
              <a:buNone/>
            </a:pPr>
            <a:r>
              <a:rPr lang="fr-FR" sz="1200" dirty="0">
                <a:latin typeface="Calibri"/>
                <a:ea typeface="Calibri"/>
                <a:cs typeface="Calibri"/>
                <a:sym typeface="Calibri"/>
              </a:rPr>
              <a:t>2 - Une fois sur le site, l’utilisateur doit trouver ce qu’il cherche en trois clics ! </a:t>
            </a:r>
            <a:r>
              <a:rPr lang="fr-FR" sz="1200" b="1" dirty="0">
                <a:solidFill>
                  <a:srgbClr val="FF0000"/>
                </a:solidFill>
                <a:latin typeface="Calibri"/>
                <a:ea typeface="Calibri"/>
                <a:cs typeface="Calibri"/>
                <a:sym typeface="Calibri"/>
              </a:rPr>
              <a:t>Ce n’est pas une règle absolue mais cela peut vous aidez pour éviter les infos superflues car plus l’utilisateur pourra accéder à ce qu’il recherche rapidement, plus il sera satisfait ! </a:t>
            </a:r>
            <a:endParaRPr dirty="0"/>
          </a:p>
          <a:p>
            <a:pPr marL="0" lvl="0" indent="0" algn="l" rtl="0">
              <a:lnSpc>
                <a:spcPct val="107000"/>
              </a:lnSpc>
              <a:spcBef>
                <a:spcPts val="0"/>
              </a:spcBef>
              <a:spcAft>
                <a:spcPts val="0"/>
              </a:spcAft>
              <a:buSzPts val="1400"/>
              <a:buFont typeface="Noto Sans Symbols"/>
              <a:buNone/>
            </a:pPr>
            <a:endParaRPr sz="1200" dirty="0">
              <a:latin typeface="Calibri"/>
              <a:ea typeface="Calibri"/>
              <a:cs typeface="Calibri"/>
              <a:sym typeface="Calibri"/>
            </a:endParaRPr>
          </a:p>
          <a:p>
            <a:pPr marL="0" lvl="0" indent="0" algn="l" rtl="0">
              <a:lnSpc>
                <a:spcPct val="107000"/>
              </a:lnSpc>
              <a:spcBef>
                <a:spcPts val="0"/>
              </a:spcBef>
              <a:spcAft>
                <a:spcPts val="0"/>
              </a:spcAft>
              <a:buSzPts val="1400"/>
              <a:buFont typeface="Noto Sans Symbols"/>
              <a:buNone/>
            </a:pPr>
            <a:r>
              <a:rPr lang="fr-FR" sz="1200" dirty="0">
                <a:latin typeface="Calibri"/>
                <a:ea typeface="Calibri"/>
                <a:cs typeface="Calibri"/>
                <a:sym typeface="Calibri"/>
              </a:rPr>
              <a:t>3 - Prenez le temps de regarder ce qui se fait ailleurs ! </a:t>
            </a:r>
            <a:r>
              <a:rPr lang="fr-FR" sz="1200" b="1" dirty="0">
                <a:solidFill>
                  <a:srgbClr val="FF0000"/>
                </a:solidFill>
                <a:latin typeface="Calibri"/>
                <a:ea typeface="Calibri"/>
                <a:cs typeface="Calibri"/>
                <a:sym typeface="Calibri"/>
              </a:rPr>
              <a:t>Vous n’allez pas réinventer la roue, d’autres que vous se sont déjà cassé les dents sur ce genre de chose, n’hésitez pas à vous inspirer de ce qui a déjà été fait et donc d’imaginer (sur papier par exemple) l’arborescence d’un site que vous visitez.</a:t>
            </a:r>
            <a:r>
              <a:rPr lang="fr-FR" sz="1200" b="1" dirty="0">
                <a:latin typeface="Calibri"/>
                <a:ea typeface="Calibri"/>
                <a:cs typeface="Calibri"/>
                <a:sym typeface="Calibri"/>
              </a:rPr>
              <a:t> </a:t>
            </a:r>
            <a:endParaRPr sz="1200" dirty="0">
              <a:latin typeface="Calibri"/>
              <a:ea typeface="Calibri"/>
              <a:cs typeface="Calibri"/>
              <a:sym typeface="Calibri"/>
            </a:endParaRPr>
          </a:p>
          <a:p>
            <a:pPr marL="0" marR="0" lvl="0" indent="0" algn="l" rtl="0">
              <a:lnSpc>
                <a:spcPct val="100000"/>
              </a:lnSpc>
              <a:spcBef>
                <a:spcPts val="800"/>
              </a:spcBef>
              <a:spcAft>
                <a:spcPts val="0"/>
              </a:spcAft>
              <a:buClr>
                <a:schemeClr val="dk1"/>
              </a:buClr>
              <a:buSzPts val="1200"/>
              <a:buFont typeface="Calibri"/>
              <a:buNone/>
            </a:pPr>
            <a:endParaRPr sz="1200" dirty="0">
              <a:solidFill>
                <a:srgbClr val="000000"/>
              </a:solidFill>
              <a:latin typeface="Calibri"/>
              <a:ea typeface="Calibri"/>
              <a:cs typeface="Calibri"/>
              <a:sym typeface="Calibri"/>
            </a:endParaRPr>
          </a:p>
          <a:p>
            <a:pPr marL="457200" marR="0" lvl="0" indent="-228600" algn="l" rtl="0">
              <a:lnSpc>
                <a:spcPct val="100000"/>
              </a:lnSpc>
              <a:spcBef>
                <a:spcPts val="0"/>
              </a:spcBef>
              <a:spcAft>
                <a:spcPts val="0"/>
              </a:spcAft>
              <a:buSzPts val="1400"/>
              <a:buNone/>
            </a:pPr>
            <a:r>
              <a:rPr lang="fr-FR" sz="1200" u="sng" dirty="0">
                <a:solidFill>
                  <a:srgbClr val="0563C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https://www.gloomaps.com/</a:t>
            </a:r>
            <a:endParaRPr dirty="0"/>
          </a:p>
        </p:txBody>
      </p:sp>
      <p:sp>
        <p:nvSpPr>
          <p:cNvPr id="630" name="Google Shape;630;p32: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33: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7" name="Google Shape;657;p33: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58" name="Google Shape;658;p33: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p34: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6" name="Google Shape;686;p34: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87" name="Google Shape;687;p34: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p35: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4" name="Google Shape;714;p35: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fr-FR" sz="1200" b="1" i="1">
                <a:latin typeface="Calibri"/>
                <a:ea typeface="Calibri"/>
                <a:cs typeface="Calibri"/>
                <a:sym typeface="Calibri"/>
              </a:rPr>
              <a:t>-</a:t>
            </a:r>
            <a:r>
              <a:rPr lang="fr-FR" sz="1200" b="1" i="0">
                <a:latin typeface="Calibri"/>
                <a:ea typeface="Calibri"/>
                <a:cs typeface="Calibri"/>
                <a:sym typeface="Calibri"/>
              </a:rPr>
              <a:t>Si on reprend l’exemple de l’hôtel, dans notre cas le zoning correspondrait à l’agencement de l’accueil ou encore de celle d’une chambre !</a:t>
            </a:r>
            <a:endParaRPr/>
          </a:p>
          <a:p>
            <a:pPr marL="0" marR="0" lvl="0" indent="0" algn="l" rtl="0">
              <a:lnSpc>
                <a:spcPct val="100000"/>
              </a:lnSpc>
              <a:spcBef>
                <a:spcPts val="0"/>
              </a:spcBef>
              <a:spcAft>
                <a:spcPts val="0"/>
              </a:spcAft>
              <a:buClr>
                <a:schemeClr val="dk1"/>
              </a:buClr>
              <a:buSzPts val="1200"/>
              <a:buFont typeface="Calibri"/>
              <a:buNone/>
            </a:pPr>
            <a:r>
              <a:rPr lang="fr-FR" sz="1200" b="1" i="1">
                <a:latin typeface="Calibri"/>
                <a:ea typeface="Calibri"/>
                <a:cs typeface="Calibri"/>
                <a:sym typeface="Calibri"/>
              </a:rPr>
              <a:t> *exemple de zoning avec le site ldlc ou amazon*</a:t>
            </a:r>
            <a:endParaRPr/>
          </a:p>
          <a:p>
            <a:pPr marL="457200" lvl="0" indent="-228600" algn="l" rtl="0">
              <a:lnSpc>
                <a:spcPct val="107000"/>
              </a:lnSpc>
              <a:spcBef>
                <a:spcPts val="0"/>
              </a:spcBef>
              <a:spcAft>
                <a:spcPts val="0"/>
              </a:spcAft>
              <a:buSzPts val="1400"/>
              <a:buNone/>
            </a:pPr>
            <a:r>
              <a:rPr lang="fr-FR" sz="1200" b="1" i="1">
                <a:solidFill>
                  <a:schemeClr val="lt1"/>
                </a:solidFill>
                <a:latin typeface="Calibri"/>
                <a:ea typeface="Calibri"/>
                <a:cs typeface="Calibri"/>
                <a:sym typeface="Calibri"/>
              </a:rPr>
              <a:t>Question </a:t>
            </a:r>
            <a:r>
              <a:rPr lang="fr-FR" sz="1200" b="1" i="1">
                <a:solidFill>
                  <a:srgbClr val="FF0000"/>
                </a:solidFill>
                <a:latin typeface="Calibri"/>
                <a:ea typeface="Calibri"/>
                <a:cs typeface="Calibri"/>
                <a:sym typeface="Calibri"/>
              </a:rPr>
              <a:t>: Faut -il faire un zoning pour chaque page web ? </a:t>
            </a:r>
            <a:endParaRPr sz="1200">
              <a:latin typeface="Calibri"/>
              <a:ea typeface="Calibri"/>
              <a:cs typeface="Calibri"/>
              <a:sym typeface="Calibri"/>
            </a:endParaRPr>
          </a:p>
          <a:p>
            <a:pPr marL="457200" lvl="0" indent="-228600" algn="l" rtl="0">
              <a:lnSpc>
                <a:spcPct val="107000"/>
              </a:lnSpc>
              <a:spcBef>
                <a:spcPts val="800"/>
              </a:spcBef>
              <a:spcAft>
                <a:spcPts val="0"/>
              </a:spcAft>
              <a:buSzPts val="1400"/>
              <a:buNone/>
            </a:pPr>
            <a:r>
              <a:rPr lang="fr-FR" sz="1200" b="1" i="1">
                <a:solidFill>
                  <a:srgbClr val="FF0000"/>
                </a:solidFill>
                <a:latin typeface="Calibri"/>
                <a:ea typeface="Calibri"/>
                <a:cs typeface="Calibri"/>
                <a:sym typeface="Calibri"/>
              </a:rPr>
              <a:t>Réponse : </a:t>
            </a:r>
            <a:r>
              <a:rPr lang="fr-FR" sz="1200" b="1" i="1">
                <a:solidFill>
                  <a:srgbClr val="00B050"/>
                </a:solidFill>
                <a:latin typeface="Calibri"/>
                <a:ea typeface="Calibri"/>
                <a:cs typeface="Calibri"/>
                <a:sym typeface="Calibri"/>
              </a:rPr>
              <a:t>Non, concrètement vous devez estimer que les changements sont assez importants d’une page à l’autre pour décider d’en faire un zoning. </a:t>
            </a:r>
            <a:endParaRPr sz="1200">
              <a:latin typeface="Calibri"/>
              <a:ea typeface="Calibri"/>
              <a:cs typeface="Calibri"/>
              <a:sym typeface="Calibri"/>
            </a:endParaRPr>
          </a:p>
          <a:p>
            <a:pPr marL="0" lvl="0" indent="0" algn="l" rtl="0">
              <a:lnSpc>
                <a:spcPct val="100000"/>
              </a:lnSpc>
              <a:spcBef>
                <a:spcPts val="800"/>
              </a:spcBef>
              <a:spcAft>
                <a:spcPts val="0"/>
              </a:spcAft>
              <a:buSzPts val="1400"/>
              <a:buNone/>
            </a:pPr>
            <a:endParaRPr/>
          </a:p>
        </p:txBody>
      </p:sp>
      <p:sp>
        <p:nvSpPr>
          <p:cNvPr id="715" name="Google Shape;715;p35: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p36: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3" name="Google Shape;743;p36: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4" name="Google Shape;744;p36: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p37: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2" name="Google Shape;772;p37: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3" name="Google Shape;773;p37: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p38: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0" name="Google Shape;800;p38: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457200" lvl="0" indent="-228600" algn="l" rtl="0">
              <a:lnSpc>
                <a:spcPct val="107000"/>
              </a:lnSpc>
              <a:spcBef>
                <a:spcPts val="0"/>
              </a:spcBef>
              <a:spcAft>
                <a:spcPts val="0"/>
              </a:spcAft>
              <a:buSzPts val="1400"/>
              <a:buNone/>
            </a:pPr>
            <a:r>
              <a:rPr lang="fr-FR" sz="1200" b="1" i="1">
                <a:solidFill>
                  <a:srgbClr val="FF0000"/>
                </a:solidFill>
                <a:latin typeface="Calibri"/>
                <a:ea typeface="Calibri"/>
                <a:cs typeface="Calibri"/>
                <a:sym typeface="Calibri"/>
              </a:rPr>
              <a:t>Zoning ou wireframe, doit-on faire les deux ? </a:t>
            </a:r>
            <a:endParaRPr sz="1200">
              <a:latin typeface="Calibri"/>
              <a:ea typeface="Calibri"/>
              <a:cs typeface="Calibri"/>
              <a:sym typeface="Calibri"/>
            </a:endParaRPr>
          </a:p>
          <a:p>
            <a:pPr marL="457200" lvl="0" indent="-228600" algn="l" rtl="0">
              <a:lnSpc>
                <a:spcPct val="107000"/>
              </a:lnSpc>
              <a:spcBef>
                <a:spcPts val="800"/>
              </a:spcBef>
              <a:spcAft>
                <a:spcPts val="0"/>
              </a:spcAft>
              <a:buSzPts val="1400"/>
              <a:buNone/>
            </a:pPr>
            <a:r>
              <a:rPr lang="fr-FR" sz="1200" b="1" i="1">
                <a:solidFill>
                  <a:srgbClr val="FF0000"/>
                </a:solidFill>
                <a:latin typeface="Calibri"/>
                <a:ea typeface="Calibri"/>
                <a:cs typeface="Calibri"/>
                <a:sym typeface="Calibri"/>
              </a:rPr>
              <a:t>Réponse :</a:t>
            </a:r>
            <a:r>
              <a:rPr lang="fr-FR" sz="1200">
                <a:latin typeface="Calibri"/>
                <a:ea typeface="Calibri"/>
                <a:cs typeface="Calibri"/>
                <a:sym typeface="Calibri"/>
              </a:rPr>
              <a:t> </a:t>
            </a:r>
            <a:r>
              <a:rPr lang="fr-FR" sz="1200" b="1" i="1">
                <a:solidFill>
                  <a:srgbClr val="00B050"/>
                </a:solidFill>
                <a:latin typeface="Calibri"/>
                <a:ea typeface="Calibri"/>
                <a:cs typeface="Calibri"/>
                <a:sym typeface="Calibri"/>
              </a:rPr>
              <a:t>Par défaut, il est conseillé de faire les deux, surtout pour les projets de grande envergure mais certaines entreprises ne fonctionnent qu’avec l’un ou l’autre, </a:t>
            </a:r>
            <a:endParaRPr/>
          </a:p>
          <a:p>
            <a:pPr marL="457200" lvl="0" indent="-228600" algn="l" rtl="0">
              <a:lnSpc>
                <a:spcPct val="107000"/>
              </a:lnSpc>
              <a:spcBef>
                <a:spcPts val="800"/>
              </a:spcBef>
              <a:spcAft>
                <a:spcPts val="0"/>
              </a:spcAft>
              <a:buSzPts val="1400"/>
              <a:buNone/>
            </a:pPr>
            <a:r>
              <a:rPr lang="fr-FR" sz="1200" b="1" i="1">
                <a:solidFill>
                  <a:srgbClr val="00B050"/>
                </a:solidFill>
                <a:latin typeface="Calibri"/>
                <a:ea typeface="Calibri"/>
                <a:cs typeface="Calibri"/>
                <a:sym typeface="Calibri"/>
              </a:rPr>
              <a:t>tout dépend des précisions voulues pour le maquettage pendant la mise en place du cahier des charges.</a:t>
            </a:r>
            <a:endParaRPr sz="1200">
              <a:latin typeface="Calibri"/>
              <a:ea typeface="Calibri"/>
              <a:cs typeface="Calibri"/>
              <a:sym typeface="Calibri"/>
            </a:endParaRPr>
          </a:p>
          <a:p>
            <a:pPr marL="0" lvl="0" indent="0" algn="l" rtl="0">
              <a:lnSpc>
                <a:spcPct val="100000"/>
              </a:lnSpc>
              <a:spcBef>
                <a:spcPts val="800"/>
              </a:spcBef>
              <a:spcAft>
                <a:spcPts val="0"/>
              </a:spcAft>
              <a:buSzPts val="1400"/>
              <a:buNone/>
            </a:pPr>
            <a:endParaRPr/>
          </a:p>
        </p:txBody>
      </p:sp>
      <p:sp>
        <p:nvSpPr>
          <p:cNvPr id="801" name="Google Shape;801;p38: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p39: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9" name="Google Shape;829;p39: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30" name="Google Shape;830;p39: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p40: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6" name="Google Shape;856;p40: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fr-FR" b="1" u="sng"/>
              <a:t>Attention</a:t>
            </a:r>
            <a:r>
              <a:rPr lang="fr-FR" b="1"/>
              <a:t> ! Certes, vous pouvez utiliser les ressources que vous souhaitez, cependant, </a:t>
            </a:r>
            <a:r>
              <a:rPr lang="fr-FR" b="1" u="sng"/>
              <a:t>elles ne devront pas être utilisées </a:t>
            </a:r>
            <a:r>
              <a:rPr lang="fr-FR" b="1"/>
              <a:t>dans le projet final si vous ne possédez pas les droits !</a:t>
            </a:r>
            <a:endParaRPr/>
          </a:p>
        </p:txBody>
      </p:sp>
      <p:sp>
        <p:nvSpPr>
          <p:cNvPr id="857" name="Google Shape;857;p40: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p41: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4" name="Google Shape;884;p41: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fr-FR" dirty="0"/>
              <a:t>On reviendra sur cette partie plus tard</a:t>
            </a:r>
            <a:endParaRPr dirty="0"/>
          </a:p>
        </p:txBody>
      </p:sp>
      <p:sp>
        <p:nvSpPr>
          <p:cNvPr id="885" name="Google Shape;885;p41: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5: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15: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4" name="Google Shape;144;p15: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p42: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2" name="Google Shape;912;p42: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13" name="Google Shape;913;p42: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
        <p:cNvGrpSpPr/>
        <p:nvPr/>
      </p:nvGrpSpPr>
      <p:grpSpPr>
        <a:xfrm>
          <a:off x="0" y="0"/>
          <a:ext cx="0" cy="0"/>
          <a:chOff x="0" y="0"/>
          <a:chExt cx="0" cy="0"/>
        </a:xfrm>
      </p:grpSpPr>
      <p:sp>
        <p:nvSpPr>
          <p:cNvPr id="940" name="Google Shape;940;p43: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1" name="Google Shape;941;p43: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fr-FR" dirty="0"/>
              <a:t>On y reviendra plus tard</a:t>
            </a:r>
            <a:endParaRPr dirty="0"/>
          </a:p>
        </p:txBody>
      </p:sp>
      <p:sp>
        <p:nvSpPr>
          <p:cNvPr id="942" name="Google Shape;942;p43: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p44: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9" name="Google Shape;969;p44: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70" name="Google Shape;970;p44: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p45: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7" name="Google Shape;997;p45: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8" name="Google Shape;998;p45: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p46: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7" name="Google Shape;1027;p46: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fr-FR" dirty="0"/>
              <a:t>Parler de la ligne de flottaison =&gt; c’est la limite de visibilité du contenu sur un écran.  -&gt; à prendre en compte dans le maquettage</a:t>
            </a:r>
            <a:endParaRPr dirty="0"/>
          </a:p>
        </p:txBody>
      </p:sp>
      <p:sp>
        <p:nvSpPr>
          <p:cNvPr id="1028" name="Google Shape;1028;p46: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p47: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5" name="Google Shape;1055;p47: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56" name="Google Shape;1056;p47: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p48: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6" name="Google Shape;1086;p48: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7" name="Google Shape;1087;p48: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p49: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4" name="Google Shape;1114;p49: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15" name="Google Shape;1115;p49: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p50: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2" name="Google Shape;1142;p50: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43" name="Google Shape;1143;p50: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38</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6: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16: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2" name="Google Shape;172;p16: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7: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 name="Google Shape;200;p17: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r>
              <a:rPr lang="fr-FR" sz="1200" b="1" i="1">
                <a:latin typeface="Calibri"/>
                <a:ea typeface="Calibri"/>
                <a:cs typeface="Calibri"/>
                <a:sym typeface="Calibri"/>
              </a:rPr>
              <a:t>https://www.theworldsworstwebsiteever.com/ (ne marche plus sauf sur la waybackmachin)</a:t>
            </a:r>
            <a:endParaRPr/>
          </a:p>
          <a:p>
            <a:pPr marL="457200" marR="0" lvl="0" indent="-228600" algn="l" rtl="0">
              <a:lnSpc>
                <a:spcPct val="100000"/>
              </a:lnSpc>
              <a:spcBef>
                <a:spcPts val="0"/>
              </a:spcBef>
              <a:spcAft>
                <a:spcPts val="0"/>
              </a:spcAft>
              <a:buSzPts val="1400"/>
              <a:buNone/>
            </a:pPr>
            <a:r>
              <a:rPr lang="fr-FR" b="1" i="1"/>
              <a:t>https://userinyerface.com/</a:t>
            </a:r>
            <a:endParaRPr/>
          </a:p>
          <a:p>
            <a:pPr marL="457200" marR="0" lvl="0" indent="-228600" algn="l" rtl="0">
              <a:lnSpc>
                <a:spcPct val="100000"/>
              </a:lnSpc>
              <a:spcBef>
                <a:spcPts val="0"/>
              </a:spcBef>
              <a:spcAft>
                <a:spcPts val="0"/>
              </a:spcAft>
              <a:buSzPts val="1400"/>
              <a:buNone/>
            </a:pPr>
            <a:r>
              <a:rPr lang="fr-FR" b="1" i="1"/>
              <a:t>https://www.angelfire.com/super/badwebs/</a:t>
            </a:r>
            <a:endParaRPr/>
          </a:p>
          <a:p>
            <a:pPr marL="457200" marR="0" lvl="0" indent="-228600" algn="l" rtl="0">
              <a:lnSpc>
                <a:spcPct val="100000"/>
              </a:lnSpc>
              <a:spcBef>
                <a:spcPts val="0"/>
              </a:spcBef>
              <a:spcAft>
                <a:spcPts val="0"/>
              </a:spcAft>
              <a:buSzPts val="1400"/>
              <a:buNone/>
            </a:pPr>
            <a:r>
              <a:rPr lang="fr-FR" b="1" i="1"/>
              <a:t>Exemple de la bouteille de ketchup : https://www.youtube.com/watch?v=6VavA7OUUn4</a:t>
            </a:r>
            <a:endParaRPr/>
          </a:p>
        </p:txBody>
      </p:sp>
      <p:sp>
        <p:nvSpPr>
          <p:cNvPr id="201" name="Google Shape;201;p17: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8: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p18: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FR"/>
              <a:t>Si cours sur le cahier des charges vue, faire un petit rappel de l’image de l’arbre et de la balançoire (ce  que le client veux, ce que le client reçois, ce que je designer fait, etc…)</a:t>
            </a:r>
            <a:endParaRPr/>
          </a:p>
          <a:p>
            <a:pPr marL="0" lvl="0" indent="0" algn="l" rtl="0">
              <a:lnSpc>
                <a:spcPct val="100000"/>
              </a:lnSpc>
              <a:spcBef>
                <a:spcPts val="0"/>
              </a:spcBef>
              <a:spcAft>
                <a:spcPts val="0"/>
              </a:spcAft>
              <a:buSzPts val="1400"/>
              <a:buNone/>
            </a:pPr>
            <a:endParaRPr/>
          </a:p>
        </p:txBody>
      </p:sp>
      <p:sp>
        <p:nvSpPr>
          <p:cNvPr id="229" name="Google Shape;229;p18: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19: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6" name="Google Shape;256;p19: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7" name="Google Shape;257;p19: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0: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4" name="Google Shape;284;p20: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FR" dirty="0"/>
              <a:t>La maquette de gauche est faite sur Pencil et celle de droite est faite sur </a:t>
            </a:r>
            <a:r>
              <a:rPr lang="fr-FR" dirty="0" err="1"/>
              <a:t>mockflow</a:t>
            </a:r>
            <a:endParaRPr dirty="0"/>
          </a:p>
          <a:p>
            <a:pPr marL="0" lvl="0" indent="0" algn="l" rtl="0">
              <a:lnSpc>
                <a:spcPct val="100000"/>
              </a:lnSpc>
              <a:spcBef>
                <a:spcPts val="0"/>
              </a:spcBef>
              <a:spcAft>
                <a:spcPts val="0"/>
              </a:spcAft>
              <a:buSzPts val="1400"/>
              <a:buNone/>
            </a:pPr>
            <a:endParaRPr dirty="0"/>
          </a:p>
        </p:txBody>
      </p:sp>
      <p:sp>
        <p:nvSpPr>
          <p:cNvPr id="285" name="Google Shape;285;p20: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1:notes"/>
          <p:cNvSpPr>
            <a:spLocks noGrp="1" noRot="1" noChangeAspect="1"/>
          </p:cNvSpPr>
          <p:nvPr>
            <p:ph type="sldImg" idx="2"/>
          </p:nvPr>
        </p:nvSpPr>
        <p:spPr>
          <a:xfrm>
            <a:off x="92075" y="746125"/>
            <a:ext cx="6624638" cy="3727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3" name="Google Shape;313;p21:notes"/>
          <p:cNvSpPr txBox="1">
            <a:spLocks noGrp="1"/>
          </p:cNvSpPr>
          <p:nvPr>
            <p:ph type="body" idx="1"/>
          </p:nvPr>
        </p:nvSpPr>
        <p:spPr>
          <a:xfrm>
            <a:off x="680879" y="4721940"/>
            <a:ext cx="5447030" cy="447341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FR"/>
              <a:t>La maquette de gauche est faite sur Balsamiq Wireframes et l’autre via différents outils comme photoshop et Adobe XD</a:t>
            </a:r>
            <a:endParaRPr/>
          </a:p>
          <a:p>
            <a:pPr marL="0" lvl="0" indent="0" algn="l" rtl="0">
              <a:lnSpc>
                <a:spcPct val="100000"/>
              </a:lnSpc>
              <a:spcBef>
                <a:spcPts val="0"/>
              </a:spcBef>
              <a:spcAft>
                <a:spcPts val="0"/>
              </a:spcAft>
              <a:buSzPts val="1400"/>
              <a:buNone/>
            </a:pPr>
            <a:endParaRPr/>
          </a:p>
        </p:txBody>
      </p:sp>
      <p:sp>
        <p:nvSpPr>
          <p:cNvPr id="314" name="Google Shape;314;p21:notes"/>
          <p:cNvSpPr txBox="1">
            <a:spLocks noGrp="1"/>
          </p:cNvSpPr>
          <p:nvPr>
            <p:ph type="sldNum" idx="12"/>
          </p:nvPr>
        </p:nvSpPr>
        <p:spPr>
          <a:xfrm>
            <a:off x="3856737" y="9442154"/>
            <a:ext cx="2950475" cy="497046"/>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e de titre" type="title">
  <p:cSld name="TITLE">
    <p:spTree>
      <p:nvGrpSpPr>
        <p:cNvPr id="1" name="Shape 15"/>
        <p:cNvGrpSpPr/>
        <p:nvPr/>
      </p:nvGrpSpPr>
      <p:grpSpPr>
        <a:xfrm>
          <a:off x="0" y="0"/>
          <a:ext cx="0" cy="0"/>
          <a:chOff x="0" y="0"/>
          <a:chExt cx="0" cy="0"/>
        </a:xfrm>
      </p:grpSpPr>
      <p:sp>
        <p:nvSpPr>
          <p:cNvPr id="16" name="Google Shape;16;p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re et texte vertical" type="vertTx">
  <p:cSld name="VERTICAL_TEXT">
    <p:spTree>
      <p:nvGrpSpPr>
        <p:cNvPr id="1" name="Shape 72"/>
        <p:cNvGrpSpPr/>
        <p:nvPr/>
      </p:nvGrpSpPr>
      <p:grpSpPr>
        <a:xfrm>
          <a:off x="0" y="0"/>
          <a:ext cx="0" cy="0"/>
          <a:chOff x="0" y="0"/>
          <a:chExt cx="0" cy="0"/>
        </a:xfrm>
      </p:grpSpPr>
      <p:sp>
        <p:nvSpPr>
          <p:cNvPr id="73" name="Google Shape;73;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1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vertical et texte" type="vertTitleAndTx">
  <p:cSld name="VERTICAL_TITLE_AND_VERTICAL_TEXT">
    <p:spTree>
      <p:nvGrpSpPr>
        <p:cNvPr id="1" name="Shape 78"/>
        <p:cNvGrpSpPr/>
        <p:nvPr/>
      </p:nvGrpSpPr>
      <p:grpSpPr>
        <a:xfrm>
          <a:off x="0" y="0"/>
          <a:ext cx="0" cy="0"/>
          <a:chOff x="0" y="0"/>
          <a:chExt cx="0" cy="0"/>
        </a:xfrm>
      </p:grpSpPr>
      <p:sp>
        <p:nvSpPr>
          <p:cNvPr id="79" name="Google Shape;79;p1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re de section" type="secHead">
  <p:cSld name="SECTION_HEADER">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ux contenus" type="twoObj">
  <p:cSld name="TWO_OBJECTS">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ison" type="twoTxTwoObj">
  <p:cSld name="TWO_OBJECTS_WITH_TEX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Vide" type="blank">
  <p:cSld name="BLANK">
    <p:spTree>
      <p:nvGrpSpPr>
        <p:cNvPr id="1" name="Shape 54"/>
        <p:cNvGrpSpPr/>
        <p:nvPr/>
      </p:nvGrpSpPr>
      <p:grpSpPr>
        <a:xfrm>
          <a:off x="0" y="0"/>
          <a:ext cx="0" cy="0"/>
          <a:chOff x="0" y="0"/>
          <a:chExt cx="0" cy="0"/>
        </a:xfrm>
      </p:grpSpPr>
      <p:sp>
        <p:nvSpPr>
          <p:cNvPr id="55" name="Google Shape;5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u avec légende" type="objTx">
  <p:cSld name="OBJECT_WITH_CAPTION_TEXT">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 avec légende" type="picTx">
  <p:cSld name="PICTURE_WITH_CAPTION_TEXT">
    <p:spTree>
      <p:nvGrpSpPr>
        <p:cNvPr id="1" name="Shape 65"/>
        <p:cNvGrpSpPr/>
        <p:nvPr/>
      </p:nvGrpSpPr>
      <p:grpSpPr>
        <a:xfrm>
          <a:off x="0" y="0"/>
          <a:ext cx="0" cy="0"/>
          <a:chOff x="0" y="0"/>
          <a:chExt cx="0" cy="0"/>
        </a:xfrm>
      </p:grpSpPr>
      <p:sp>
        <p:nvSpPr>
          <p:cNvPr id="66" name="Google Shape;66;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2"/>
          <p:cNvSpPr>
            <a:spLocks noGrp="1"/>
          </p:cNvSpPr>
          <p:nvPr>
            <p:ph type="pic" idx="2"/>
          </p:nvPr>
        </p:nvSpPr>
        <p:spPr>
          <a:xfrm>
            <a:off x="5183188" y="987425"/>
            <a:ext cx="6172200" cy="4873625"/>
          </a:xfrm>
          <a:prstGeom prst="rect">
            <a:avLst/>
          </a:prstGeom>
          <a:noFill/>
          <a:ln>
            <a:noFill/>
          </a:ln>
        </p:spPr>
      </p:sp>
      <p:sp>
        <p:nvSpPr>
          <p:cNvPr id="68" name="Google Shape;68;p1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jpg"/><Relationship Id="rId4" Type="http://schemas.openxmlformats.org/officeDocument/2006/relationships/image" Target="../media/image2.png"/><Relationship Id="rId9" Type="http://schemas.openxmlformats.org/officeDocument/2006/relationships/image" Target="../media/image7.jpg"/></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19.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0.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1.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2.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1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 Id="rId14" Type="http://schemas.openxmlformats.org/officeDocument/2006/relationships/image" Target="../media/image13.png"/></Relationships>
</file>

<file path=ppt/slides/_rels/slide2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1.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3.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3.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4.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4.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5.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6.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17.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6.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29.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7.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30.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8.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31.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29.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3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33.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18.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 Id="rId14" Type="http://schemas.openxmlformats.org/officeDocument/2006/relationships/image" Target="../media/image30.png"/></Relationships>
</file>

<file path=ppt/slides/_rels/slide3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35.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31.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3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3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3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14.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hyperlink" Target="https://www.theworldsworstwebsiteever.com/" TargetMode="External"/><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15.jp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 Id="rId14" Type="http://schemas.openxmlformats.org/officeDocument/2006/relationships/image" Target="../media/image16.png"/></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17.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jpg"/><Relationship Id="rId10" Type="http://schemas.openxmlformats.org/officeDocument/2006/relationships/image" Target="../media/image4.png"/><Relationship Id="rId4" Type="http://schemas.openxmlformats.org/officeDocument/2006/relationships/image" Target="../media/image7.jpg"/><Relationship Id="rId9" Type="http://schemas.openxmlformats.org/officeDocument/2006/relationships/image" Target="../media/image3.png"/><Relationship Id="rId1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89" name="Google Shape;89;p1"/>
          <p:cNvGrpSpPr/>
          <p:nvPr/>
        </p:nvGrpSpPr>
        <p:grpSpPr>
          <a:xfrm>
            <a:off x="0" y="-27077"/>
            <a:ext cx="12198786" cy="6914529"/>
            <a:chOff x="0" y="-27077"/>
            <a:chExt cx="12198786" cy="6914529"/>
          </a:xfrm>
        </p:grpSpPr>
        <p:pic>
          <p:nvPicPr>
            <p:cNvPr id="90" name="Google Shape;90;p1"/>
            <p:cNvPicPr preferRelativeResize="0"/>
            <p:nvPr/>
          </p:nvPicPr>
          <p:blipFill rotWithShape="1">
            <a:blip r:embed="rId3">
              <a:alphaModFix/>
            </a:blip>
            <a:srcRect l="12698" t="17419" r="49" b="22657"/>
            <a:stretch/>
          </p:blipFill>
          <p:spPr>
            <a:xfrm>
              <a:off x="0" y="940780"/>
              <a:ext cx="12192944" cy="5917220"/>
            </a:xfrm>
            <a:prstGeom prst="rect">
              <a:avLst/>
            </a:prstGeom>
            <a:noFill/>
            <a:ln>
              <a:noFill/>
            </a:ln>
          </p:spPr>
        </p:pic>
        <p:sp>
          <p:nvSpPr>
            <p:cNvPr id="91" name="Google Shape;91;p1"/>
            <p:cNvSpPr/>
            <p:nvPr/>
          </p:nvSpPr>
          <p:spPr>
            <a:xfrm>
              <a:off x="4267230" y="5002085"/>
              <a:ext cx="5400033"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fr-FR" sz="2800" b="1" i="0" u="none" strike="noStrike" cap="none">
                  <a:solidFill>
                    <a:srgbClr val="62C2EF"/>
                  </a:solidFill>
                  <a:latin typeface="Calibri"/>
                  <a:ea typeface="Calibri"/>
                  <a:cs typeface="Calibri"/>
                  <a:sym typeface="Calibri"/>
                </a:rPr>
                <a:t>www.adrar-numerique.com</a:t>
              </a:r>
              <a:endParaRPr sz="2400" b="0" i="0" u="none" strike="noStrike" cap="none">
                <a:solidFill>
                  <a:srgbClr val="62C2EF"/>
                </a:solidFill>
                <a:latin typeface="Calibri"/>
                <a:ea typeface="Calibri"/>
                <a:cs typeface="Calibri"/>
                <a:sym typeface="Calibri"/>
              </a:endParaRPr>
            </a:p>
          </p:txBody>
        </p:sp>
        <p:grpSp>
          <p:nvGrpSpPr>
            <p:cNvPr id="92" name="Google Shape;92;p1"/>
            <p:cNvGrpSpPr/>
            <p:nvPr/>
          </p:nvGrpSpPr>
          <p:grpSpPr>
            <a:xfrm>
              <a:off x="0" y="6480855"/>
              <a:ext cx="12198785" cy="406597"/>
              <a:chOff x="0" y="6480855"/>
              <a:chExt cx="12198785" cy="406597"/>
            </a:xfrm>
          </p:grpSpPr>
          <p:sp>
            <p:nvSpPr>
              <p:cNvPr id="93" name="Google Shape;93;p1"/>
              <p:cNvSpPr/>
              <p:nvPr/>
            </p:nvSpPr>
            <p:spPr>
              <a:xfrm>
                <a:off x="0" y="6511996"/>
                <a:ext cx="12198785" cy="360143"/>
              </a:xfrm>
              <a:prstGeom prst="rect">
                <a:avLst/>
              </a:prstGeom>
              <a:solidFill>
                <a:schemeClr val="lt1">
                  <a:alpha val="2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4" name="Google Shape;94;p1"/>
              <p:cNvGrpSpPr/>
              <p:nvPr/>
            </p:nvGrpSpPr>
            <p:grpSpPr>
              <a:xfrm>
                <a:off x="7331819" y="6511997"/>
                <a:ext cx="4794864" cy="344314"/>
                <a:chOff x="7331819" y="6511997"/>
                <a:chExt cx="4794864" cy="344314"/>
              </a:xfrm>
            </p:grpSpPr>
            <p:pic>
              <p:nvPicPr>
                <p:cNvPr id="95" name="Google Shape;95;p1"/>
                <p:cNvPicPr preferRelativeResize="0"/>
                <p:nvPr/>
              </p:nvPicPr>
              <p:blipFill rotWithShape="1">
                <a:blip r:embed="rId4">
                  <a:alphaModFix/>
                </a:blip>
                <a:srcRect t="67005"/>
                <a:stretch/>
              </p:blipFill>
              <p:spPr>
                <a:xfrm>
                  <a:off x="8695372" y="6511997"/>
                  <a:ext cx="3431311" cy="344314"/>
                </a:xfrm>
                <a:prstGeom prst="rect">
                  <a:avLst/>
                </a:prstGeom>
                <a:noFill/>
                <a:ln>
                  <a:noFill/>
                </a:ln>
              </p:spPr>
            </p:pic>
            <p:pic>
              <p:nvPicPr>
                <p:cNvPr id="96" name="Google Shape;96;p1"/>
                <p:cNvPicPr preferRelativeResize="0"/>
                <p:nvPr/>
              </p:nvPicPr>
              <p:blipFill rotWithShape="1">
                <a:blip r:embed="rId5">
                  <a:alphaModFix/>
                </a:blip>
                <a:srcRect/>
                <a:stretch/>
              </p:blipFill>
              <p:spPr>
                <a:xfrm>
                  <a:off x="7331819" y="6561405"/>
                  <a:ext cx="1180585" cy="267599"/>
                </a:xfrm>
                <a:prstGeom prst="rect">
                  <a:avLst/>
                </a:prstGeom>
                <a:noFill/>
                <a:ln>
                  <a:noFill/>
                </a:ln>
              </p:spPr>
            </p:pic>
          </p:grpSp>
          <p:pic>
            <p:nvPicPr>
              <p:cNvPr id="97" name="Google Shape;97;p1" descr="LOGO-ERN-GEN2017-1.png"/>
              <p:cNvPicPr preferRelativeResize="0"/>
              <p:nvPr/>
            </p:nvPicPr>
            <p:blipFill rotWithShape="1">
              <a:blip r:embed="rId6">
                <a:alphaModFix/>
              </a:blip>
              <a:srcRect l="23717" r="19245"/>
              <a:stretch/>
            </p:blipFill>
            <p:spPr>
              <a:xfrm>
                <a:off x="65317" y="6529945"/>
                <a:ext cx="817649" cy="340538"/>
              </a:xfrm>
              <a:prstGeom prst="rect">
                <a:avLst/>
              </a:prstGeom>
              <a:noFill/>
              <a:ln>
                <a:noFill/>
              </a:ln>
            </p:spPr>
          </p:pic>
          <p:pic>
            <p:nvPicPr>
              <p:cNvPr id="98" name="Google Shape;98;p1"/>
              <p:cNvPicPr preferRelativeResize="0"/>
              <p:nvPr/>
            </p:nvPicPr>
            <p:blipFill rotWithShape="1">
              <a:blip r:embed="rId7">
                <a:alphaModFix/>
              </a:blip>
              <a:srcRect l="16801" t="22888" r="16243" b="27235"/>
              <a:stretch/>
            </p:blipFill>
            <p:spPr>
              <a:xfrm>
                <a:off x="948283" y="6480855"/>
                <a:ext cx="818276" cy="406597"/>
              </a:xfrm>
              <a:prstGeom prst="rect">
                <a:avLst/>
              </a:prstGeom>
              <a:noFill/>
              <a:ln>
                <a:noFill/>
              </a:ln>
            </p:spPr>
          </p:pic>
        </p:grpSp>
        <p:grpSp>
          <p:nvGrpSpPr>
            <p:cNvPr id="99" name="Google Shape;99;p1"/>
            <p:cNvGrpSpPr/>
            <p:nvPr/>
          </p:nvGrpSpPr>
          <p:grpSpPr>
            <a:xfrm>
              <a:off x="0" y="-27077"/>
              <a:ext cx="12198786" cy="6834340"/>
              <a:chOff x="0" y="-27077"/>
              <a:chExt cx="12198786" cy="6834340"/>
            </a:xfrm>
          </p:grpSpPr>
          <p:sp>
            <p:nvSpPr>
              <p:cNvPr id="100" name="Google Shape;100;p1"/>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1" name="Google Shape;101;p1"/>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02" name="Google Shape;102;p1" descr="logo-linkedin.png"/>
              <p:cNvPicPr preferRelativeResize="0"/>
              <p:nvPr/>
            </p:nvPicPr>
            <p:blipFill rotWithShape="1">
              <a:blip r:embed="rId8">
                <a:alphaModFix/>
              </a:blip>
              <a:srcRect/>
              <a:stretch/>
            </p:blipFill>
            <p:spPr>
              <a:xfrm>
                <a:off x="4217989" y="6599466"/>
                <a:ext cx="169371" cy="169371"/>
              </a:xfrm>
              <a:prstGeom prst="rect">
                <a:avLst/>
              </a:prstGeom>
              <a:noFill/>
              <a:ln>
                <a:noFill/>
              </a:ln>
            </p:spPr>
          </p:pic>
          <p:grpSp>
            <p:nvGrpSpPr>
              <p:cNvPr id="103" name="Google Shape;103;p1"/>
              <p:cNvGrpSpPr/>
              <p:nvPr/>
            </p:nvGrpSpPr>
            <p:grpSpPr>
              <a:xfrm>
                <a:off x="65317" y="-27077"/>
                <a:ext cx="12053972" cy="665861"/>
                <a:chOff x="65317" y="-27077"/>
                <a:chExt cx="12053972" cy="665861"/>
              </a:xfrm>
            </p:grpSpPr>
            <p:pic>
              <p:nvPicPr>
                <p:cNvPr id="104" name="Google Shape;104;p1" descr="bien plus.jpg"/>
                <p:cNvPicPr preferRelativeResize="0"/>
                <p:nvPr/>
              </p:nvPicPr>
              <p:blipFill rotWithShape="1">
                <a:blip r:embed="rId9">
                  <a:alphaModFix/>
                </a:blip>
                <a:srcRect/>
                <a:stretch/>
              </p:blipFill>
              <p:spPr>
                <a:xfrm>
                  <a:off x="10218678" y="158457"/>
                  <a:ext cx="1289328" cy="364658"/>
                </a:xfrm>
                <a:prstGeom prst="rect">
                  <a:avLst/>
                </a:prstGeom>
                <a:noFill/>
                <a:ln>
                  <a:noFill/>
                </a:ln>
              </p:spPr>
            </p:pic>
            <p:pic>
              <p:nvPicPr>
                <p:cNvPr id="105" name="Google Shape;105;p1" descr="LOGO ADRAR 300dpi.jpg"/>
                <p:cNvPicPr preferRelativeResize="0"/>
                <p:nvPr/>
              </p:nvPicPr>
              <p:blipFill rotWithShape="1">
                <a:blip r:embed="rId10">
                  <a:alphaModFix/>
                </a:blip>
                <a:srcRect/>
                <a:stretch/>
              </p:blipFill>
              <p:spPr>
                <a:xfrm>
                  <a:off x="11687028" y="43925"/>
                  <a:ext cx="432261" cy="574815"/>
                </a:xfrm>
                <a:prstGeom prst="rect">
                  <a:avLst/>
                </a:prstGeom>
                <a:noFill/>
                <a:ln>
                  <a:noFill/>
                </a:ln>
              </p:spPr>
            </p:pic>
            <p:pic>
              <p:nvPicPr>
                <p:cNvPr id="106" name="Google Shape;106;p1" descr="Une image contenant texte, signe&#10;&#10;Description générée automatiquement"/>
                <p:cNvPicPr preferRelativeResize="0"/>
                <p:nvPr/>
              </p:nvPicPr>
              <p:blipFill rotWithShape="1">
                <a:blip r:embed="rId11">
                  <a:alphaModFix/>
                </a:blip>
                <a:srcRect/>
                <a:stretch/>
              </p:blipFill>
              <p:spPr>
                <a:xfrm>
                  <a:off x="65317" y="-27077"/>
                  <a:ext cx="2275425" cy="665861"/>
                </a:xfrm>
                <a:prstGeom prst="rect">
                  <a:avLst/>
                </a:prstGeom>
                <a:noFill/>
                <a:ln>
                  <a:noFill/>
                </a:ln>
              </p:spPr>
            </p:pic>
          </p:grpSp>
          <p:pic>
            <p:nvPicPr>
              <p:cNvPr id="107" name="Google Shape;107;p1"/>
              <p:cNvPicPr preferRelativeResize="0"/>
              <p:nvPr/>
            </p:nvPicPr>
            <p:blipFill rotWithShape="1">
              <a:blip r:embed="rId12">
                <a:alphaModFix/>
              </a:blip>
              <a:srcRect/>
              <a:stretch/>
            </p:blipFill>
            <p:spPr>
              <a:xfrm>
                <a:off x="11660680" y="672316"/>
                <a:ext cx="484955" cy="484955"/>
              </a:xfrm>
              <a:prstGeom prst="rect">
                <a:avLst/>
              </a:prstGeom>
              <a:noFill/>
              <a:ln>
                <a:noFill/>
              </a:ln>
            </p:spPr>
          </p:pic>
        </p:grpSp>
        <p:pic>
          <p:nvPicPr>
            <p:cNvPr id="108" name="Google Shape;108;p1"/>
            <p:cNvPicPr preferRelativeResize="0"/>
            <p:nvPr/>
          </p:nvPicPr>
          <p:blipFill rotWithShape="1">
            <a:blip r:embed="rId13">
              <a:alphaModFix/>
            </a:blip>
            <a:srcRect t="35729" b="34658"/>
            <a:stretch/>
          </p:blipFill>
          <p:spPr>
            <a:xfrm>
              <a:off x="2119154" y="6565262"/>
              <a:ext cx="911444" cy="269903"/>
            </a:xfrm>
            <a:prstGeom prst="rect">
              <a:avLst/>
            </a:prstGeom>
            <a:noFill/>
            <a:ln>
              <a:noFill/>
            </a:ln>
          </p:spPr>
        </p:pic>
      </p:grpSp>
      <p:sp>
        <p:nvSpPr>
          <p:cNvPr id="109" name="Google Shape;109;p1"/>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orbel"/>
                <a:ea typeface="Corbel"/>
                <a:cs typeface="Corbel"/>
                <a:sym typeface="Corbel"/>
              </a:rPr>
              <a:t>Le maquettage</a:t>
            </a:r>
            <a:endParaRPr sz="1800" b="0" i="0" u="none" strike="noStrike" cap="none">
              <a:solidFill>
                <a:srgbClr val="FFFFFF"/>
              </a:solidFill>
              <a:latin typeface="Corbel"/>
              <a:ea typeface="Corbel"/>
              <a:cs typeface="Corbel"/>
              <a:sym typeface="Corbe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grpSp>
        <p:nvGrpSpPr>
          <p:cNvPr id="345" name="Google Shape;345;p22"/>
          <p:cNvGrpSpPr/>
          <p:nvPr/>
        </p:nvGrpSpPr>
        <p:grpSpPr>
          <a:xfrm>
            <a:off x="0" y="-27077"/>
            <a:ext cx="12198786" cy="6918331"/>
            <a:chOff x="0" y="-27077"/>
            <a:chExt cx="12198786" cy="6918331"/>
          </a:xfrm>
        </p:grpSpPr>
        <p:sp>
          <p:nvSpPr>
            <p:cNvPr id="346" name="Google Shape;346;p22"/>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347" name="Google Shape;347;p22"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348" name="Google Shape;348;p22"/>
            <p:cNvGrpSpPr/>
            <p:nvPr/>
          </p:nvGrpSpPr>
          <p:grpSpPr>
            <a:xfrm>
              <a:off x="0" y="-27077"/>
              <a:ext cx="12198786" cy="1184348"/>
              <a:chOff x="0" y="-27077"/>
              <a:chExt cx="12198786" cy="1184348"/>
            </a:xfrm>
          </p:grpSpPr>
          <p:sp>
            <p:nvSpPr>
              <p:cNvPr id="349" name="Google Shape;349;p22"/>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0" name="Google Shape;350;p22"/>
              <p:cNvGrpSpPr/>
              <p:nvPr/>
            </p:nvGrpSpPr>
            <p:grpSpPr>
              <a:xfrm>
                <a:off x="65317" y="-27077"/>
                <a:ext cx="12053972" cy="665861"/>
                <a:chOff x="65317" y="-27077"/>
                <a:chExt cx="12053972" cy="665861"/>
              </a:xfrm>
            </p:grpSpPr>
            <p:pic>
              <p:nvPicPr>
                <p:cNvPr id="351" name="Google Shape;351;p22"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352" name="Google Shape;352;p22"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353" name="Google Shape;353;p22"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354" name="Google Shape;354;p22"/>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355" name="Google Shape;355;p22"/>
            <p:cNvGrpSpPr/>
            <p:nvPr/>
          </p:nvGrpSpPr>
          <p:grpSpPr>
            <a:xfrm>
              <a:off x="0" y="6480854"/>
              <a:ext cx="12198785" cy="410400"/>
              <a:chOff x="0" y="6480854"/>
              <a:chExt cx="12198785" cy="410400"/>
            </a:xfrm>
          </p:grpSpPr>
          <p:sp>
            <p:nvSpPr>
              <p:cNvPr id="356" name="Google Shape;356;p22"/>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7" name="Google Shape;357;p22"/>
              <p:cNvGrpSpPr/>
              <p:nvPr/>
            </p:nvGrpSpPr>
            <p:grpSpPr>
              <a:xfrm>
                <a:off x="0" y="6480854"/>
                <a:ext cx="12198785" cy="410400"/>
                <a:chOff x="0" y="6480855"/>
                <a:chExt cx="12198785" cy="406597"/>
              </a:xfrm>
            </p:grpSpPr>
            <p:sp>
              <p:nvSpPr>
                <p:cNvPr id="358" name="Google Shape;358;p22"/>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9" name="Google Shape;359;p22"/>
                <p:cNvGrpSpPr/>
                <p:nvPr/>
              </p:nvGrpSpPr>
              <p:grpSpPr>
                <a:xfrm>
                  <a:off x="7331819" y="6511997"/>
                  <a:ext cx="4794864" cy="344314"/>
                  <a:chOff x="7331819" y="6511997"/>
                  <a:chExt cx="4794864" cy="344314"/>
                </a:xfrm>
              </p:grpSpPr>
              <p:pic>
                <p:nvPicPr>
                  <p:cNvPr id="360" name="Google Shape;360;p22"/>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361" name="Google Shape;361;p22"/>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362" name="Google Shape;362;p22"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363" name="Google Shape;363;p22"/>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364" name="Google Shape;364;p22"/>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365" name="Google Shape;365;p22"/>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366" name="Google Shape;366;p22"/>
          <p:cNvSpPr/>
          <p:nvPr/>
        </p:nvSpPr>
        <p:spPr>
          <a:xfrm>
            <a:off x="399387" y="2047009"/>
            <a:ext cx="6815384" cy="500225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Comment bien débuter le maquettage ? </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Cela passe avant tout par l’information, prenons un exemple : </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vous avez été contacté par une entreprise qui souhaite avoir un site web.</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Votre but est de glaner un maximum d’informations comme :</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Des précisions liées au secteur d’activité de l’entreprise de votre client, sa charte éditoriale, sa charte graphique, sa cible d’utilisateur, les fonctionnalités ou encore les contraintes à respecter ! </a:t>
            </a:r>
            <a:endParaRPr sz="2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67" name="Google Shape;367;p22"/>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Recueil du besoin et infos utilisateurs </a:t>
            </a:r>
            <a:endParaRPr sz="3200" b="0" i="0" u="none" strike="noStrike" cap="none">
              <a:solidFill>
                <a:schemeClr val="dk1"/>
              </a:solidFill>
              <a:latin typeface="Calibri"/>
              <a:ea typeface="Calibri"/>
              <a:cs typeface="Calibri"/>
              <a:sym typeface="Calibri"/>
            </a:endParaRPr>
          </a:p>
        </p:txBody>
      </p:sp>
      <p:pic>
        <p:nvPicPr>
          <p:cNvPr id="368" name="Google Shape;368;p22"/>
          <p:cNvPicPr preferRelativeResize="0"/>
          <p:nvPr/>
        </p:nvPicPr>
        <p:blipFill rotWithShape="1">
          <a:blip r:embed="rId13">
            <a:alphaModFix/>
          </a:blip>
          <a:srcRect/>
          <a:stretch/>
        </p:blipFill>
        <p:spPr>
          <a:xfrm>
            <a:off x="7286872" y="2155612"/>
            <a:ext cx="4583370" cy="329907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grpSp>
        <p:nvGrpSpPr>
          <p:cNvPr id="374" name="Google Shape;374;p23"/>
          <p:cNvGrpSpPr/>
          <p:nvPr/>
        </p:nvGrpSpPr>
        <p:grpSpPr>
          <a:xfrm>
            <a:off x="0" y="-27077"/>
            <a:ext cx="12198786" cy="6918331"/>
            <a:chOff x="0" y="-27077"/>
            <a:chExt cx="12198786" cy="6918331"/>
          </a:xfrm>
        </p:grpSpPr>
        <p:sp>
          <p:nvSpPr>
            <p:cNvPr id="375" name="Google Shape;375;p23"/>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376" name="Google Shape;376;p23"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377" name="Google Shape;377;p23"/>
            <p:cNvGrpSpPr/>
            <p:nvPr/>
          </p:nvGrpSpPr>
          <p:grpSpPr>
            <a:xfrm>
              <a:off x="0" y="-27077"/>
              <a:ext cx="12198786" cy="1184348"/>
              <a:chOff x="0" y="-27077"/>
              <a:chExt cx="12198786" cy="1184348"/>
            </a:xfrm>
          </p:grpSpPr>
          <p:sp>
            <p:nvSpPr>
              <p:cNvPr id="378" name="Google Shape;378;p23"/>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9" name="Google Shape;379;p23"/>
              <p:cNvGrpSpPr/>
              <p:nvPr/>
            </p:nvGrpSpPr>
            <p:grpSpPr>
              <a:xfrm>
                <a:off x="65317" y="-27077"/>
                <a:ext cx="12053972" cy="665861"/>
                <a:chOff x="65317" y="-27077"/>
                <a:chExt cx="12053972" cy="665861"/>
              </a:xfrm>
            </p:grpSpPr>
            <p:pic>
              <p:nvPicPr>
                <p:cNvPr id="380" name="Google Shape;380;p23"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381" name="Google Shape;381;p23"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382" name="Google Shape;382;p23"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383" name="Google Shape;383;p23"/>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384" name="Google Shape;384;p23"/>
            <p:cNvGrpSpPr/>
            <p:nvPr/>
          </p:nvGrpSpPr>
          <p:grpSpPr>
            <a:xfrm>
              <a:off x="0" y="6480854"/>
              <a:ext cx="12198785" cy="410400"/>
              <a:chOff x="0" y="6480854"/>
              <a:chExt cx="12198785" cy="410400"/>
            </a:xfrm>
          </p:grpSpPr>
          <p:sp>
            <p:nvSpPr>
              <p:cNvPr id="385" name="Google Shape;385;p23"/>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86" name="Google Shape;386;p23"/>
              <p:cNvGrpSpPr/>
              <p:nvPr/>
            </p:nvGrpSpPr>
            <p:grpSpPr>
              <a:xfrm>
                <a:off x="0" y="6480854"/>
                <a:ext cx="12198785" cy="410400"/>
                <a:chOff x="0" y="6480855"/>
                <a:chExt cx="12198785" cy="406597"/>
              </a:xfrm>
            </p:grpSpPr>
            <p:sp>
              <p:nvSpPr>
                <p:cNvPr id="387" name="Google Shape;387;p23"/>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88" name="Google Shape;388;p23"/>
                <p:cNvGrpSpPr/>
                <p:nvPr/>
              </p:nvGrpSpPr>
              <p:grpSpPr>
                <a:xfrm>
                  <a:off x="7331819" y="6511997"/>
                  <a:ext cx="4794864" cy="344314"/>
                  <a:chOff x="7331819" y="6511997"/>
                  <a:chExt cx="4794864" cy="344314"/>
                </a:xfrm>
              </p:grpSpPr>
              <p:pic>
                <p:nvPicPr>
                  <p:cNvPr id="389" name="Google Shape;389;p23"/>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390" name="Google Shape;390;p23"/>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391" name="Google Shape;391;p23"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392" name="Google Shape;392;p23"/>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393" name="Google Shape;393;p23"/>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394" name="Google Shape;394;p23"/>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395" name="Google Shape;395;p23"/>
          <p:cNvSpPr/>
          <p:nvPr/>
        </p:nvSpPr>
        <p:spPr>
          <a:xfrm>
            <a:off x="399386" y="2057400"/>
            <a:ext cx="11559209" cy="452431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Bien entendu, votre approche de cet entretien sera potentiellement différente pour chaque client, il n’y a donc pas de recette miracle, mais voici une petite liste </a:t>
            </a:r>
            <a:endParaRPr sz="2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non-exhaustive pour vous aider au bon déroulement d’un entretien :</a:t>
            </a:r>
            <a:endParaRPr/>
          </a:p>
          <a:p>
            <a:pPr marL="342900" marR="0" lvl="0" indent="-342900" algn="l" rtl="0">
              <a:lnSpc>
                <a:spcPct val="100000"/>
              </a:lnSpc>
              <a:spcBef>
                <a:spcPts val="0"/>
              </a:spcBef>
              <a:spcAft>
                <a:spcPts val="0"/>
              </a:spcAft>
              <a:buClr>
                <a:schemeClr val="dk1"/>
              </a:buClr>
              <a:buSzPts val="2400"/>
              <a:buFont typeface="Noto Sans Symbols"/>
              <a:buChar char="∙"/>
            </a:pPr>
            <a:r>
              <a:rPr lang="fr-FR" sz="2400" b="0" i="0" u="none" strike="noStrike" cap="none">
                <a:solidFill>
                  <a:schemeClr val="dk1"/>
                </a:solidFill>
                <a:latin typeface="Calibri"/>
                <a:ea typeface="Calibri"/>
                <a:cs typeface="Calibri"/>
                <a:sym typeface="Calibri"/>
              </a:rPr>
              <a:t>Ne pas supposer ! Si vous estimez qu’il vous manque une information, parlez-en à votre client.</a:t>
            </a:r>
            <a:endParaRPr sz="2400" b="0" i="0" u="none" strike="noStrike" cap="none">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chemeClr val="dk1"/>
              </a:buClr>
              <a:buSzPts val="2400"/>
              <a:buFont typeface="Noto Sans Symbols"/>
              <a:buChar char="∙"/>
            </a:pPr>
            <a:r>
              <a:rPr lang="fr-FR" sz="2400" b="0" i="0" u="none" strike="noStrike" cap="none">
                <a:solidFill>
                  <a:schemeClr val="dk1"/>
                </a:solidFill>
                <a:latin typeface="Calibri"/>
                <a:ea typeface="Calibri"/>
                <a:cs typeface="Calibri"/>
                <a:sym typeface="Calibri"/>
              </a:rPr>
              <a:t>Soyez à l’écoute de votre client ! Même quand vous connaissez son travail sur le bout des doigts !  </a:t>
            </a:r>
            <a:endParaRPr/>
          </a:p>
          <a:p>
            <a:pPr marL="342900" marR="0" lvl="0" indent="-342900" algn="l" rtl="0">
              <a:lnSpc>
                <a:spcPct val="100000"/>
              </a:lnSpc>
              <a:spcBef>
                <a:spcPts val="0"/>
              </a:spcBef>
              <a:spcAft>
                <a:spcPts val="0"/>
              </a:spcAft>
              <a:buClr>
                <a:schemeClr val="dk1"/>
              </a:buClr>
              <a:buSzPts val="2400"/>
              <a:buFont typeface="Noto Sans Symbols"/>
              <a:buChar char="∙"/>
            </a:pPr>
            <a:r>
              <a:rPr lang="fr-FR" sz="2400" b="0" i="0" u="none" strike="noStrike" cap="none">
                <a:solidFill>
                  <a:schemeClr val="dk1"/>
                </a:solidFill>
                <a:latin typeface="Calibri"/>
                <a:ea typeface="Calibri"/>
                <a:cs typeface="Calibri"/>
                <a:sym typeface="Calibri"/>
              </a:rPr>
              <a:t>Ne pas poser que des questions fermées ! Votre interlocuteur doit pouvoir développer sa pensée, c’est un échange et non un interrogatoire. </a:t>
            </a:r>
            <a:endParaRPr sz="2400" b="0" i="0" u="none" strike="noStrike" cap="none">
              <a:solidFill>
                <a:schemeClr val="dk1"/>
              </a:solidFill>
              <a:latin typeface="Calibri"/>
              <a:ea typeface="Calibri"/>
              <a:cs typeface="Calibri"/>
              <a:sym typeface="Calibri"/>
            </a:endParaRPr>
          </a:p>
          <a:p>
            <a:pPr marL="342900" marR="0" lvl="0" indent="-342900" algn="l" rtl="0">
              <a:lnSpc>
                <a:spcPct val="100000"/>
              </a:lnSpc>
              <a:spcBef>
                <a:spcPts val="0"/>
              </a:spcBef>
              <a:spcAft>
                <a:spcPts val="0"/>
              </a:spcAft>
              <a:buClr>
                <a:schemeClr val="dk1"/>
              </a:buClr>
              <a:buSzPts val="2400"/>
              <a:buFont typeface="Noto Sans Symbols"/>
              <a:buChar char="∙"/>
            </a:pPr>
            <a:r>
              <a:rPr lang="fr-FR" sz="2400" b="0" i="0" u="none" strike="noStrike" cap="none">
                <a:solidFill>
                  <a:schemeClr val="dk1"/>
                </a:solidFill>
                <a:latin typeface="Calibri"/>
                <a:ea typeface="Calibri"/>
                <a:cs typeface="Calibri"/>
                <a:sym typeface="Calibri"/>
              </a:rPr>
              <a:t>Si le client semble ne pas avoir compris une question, n’hésitez pas à reformuler. Cela évite les erreurs d’interprétation.</a:t>
            </a:r>
            <a:endParaRPr sz="2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96" name="Google Shape;396;p23"/>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Recueil du besoin et infos utilisateurs </a:t>
            </a:r>
            <a:endParaRPr sz="3200" b="0" i="0" u="none" strike="noStrike" cap="none">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grpSp>
        <p:nvGrpSpPr>
          <p:cNvPr id="402" name="Google Shape;402;p24"/>
          <p:cNvGrpSpPr/>
          <p:nvPr/>
        </p:nvGrpSpPr>
        <p:grpSpPr>
          <a:xfrm>
            <a:off x="0" y="-27077"/>
            <a:ext cx="12198786" cy="6918331"/>
            <a:chOff x="0" y="-27077"/>
            <a:chExt cx="12198786" cy="6918331"/>
          </a:xfrm>
        </p:grpSpPr>
        <p:sp>
          <p:nvSpPr>
            <p:cNvPr id="403" name="Google Shape;403;p24"/>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404" name="Google Shape;404;p24"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405" name="Google Shape;405;p24"/>
            <p:cNvGrpSpPr/>
            <p:nvPr/>
          </p:nvGrpSpPr>
          <p:grpSpPr>
            <a:xfrm>
              <a:off x="0" y="-27077"/>
              <a:ext cx="12198786" cy="1184348"/>
              <a:chOff x="0" y="-27077"/>
              <a:chExt cx="12198786" cy="1184348"/>
            </a:xfrm>
          </p:grpSpPr>
          <p:sp>
            <p:nvSpPr>
              <p:cNvPr id="406" name="Google Shape;406;p24"/>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07" name="Google Shape;407;p24"/>
              <p:cNvGrpSpPr/>
              <p:nvPr/>
            </p:nvGrpSpPr>
            <p:grpSpPr>
              <a:xfrm>
                <a:off x="65317" y="-27077"/>
                <a:ext cx="12053972" cy="665861"/>
                <a:chOff x="65317" y="-27077"/>
                <a:chExt cx="12053972" cy="665861"/>
              </a:xfrm>
            </p:grpSpPr>
            <p:pic>
              <p:nvPicPr>
                <p:cNvPr id="408" name="Google Shape;408;p24"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409" name="Google Shape;409;p24"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410" name="Google Shape;410;p24"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411" name="Google Shape;411;p24"/>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412" name="Google Shape;412;p24"/>
            <p:cNvGrpSpPr/>
            <p:nvPr/>
          </p:nvGrpSpPr>
          <p:grpSpPr>
            <a:xfrm>
              <a:off x="0" y="6480854"/>
              <a:ext cx="12198785" cy="410400"/>
              <a:chOff x="0" y="6480854"/>
              <a:chExt cx="12198785" cy="410400"/>
            </a:xfrm>
          </p:grpSpPr>
          <p:sp>
            <p:nvSpPr>
              <p:cNvPr id="413" name="Google Shape;413;p24"/>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14" name="Google Shape;414;p24"/>
              <p:cNvGrpSpPr/>
              <p:nvPr/>
            </p:nvGrpSpPr>
            <p:grpSpPr>
              <a:xfrm>
                <a:off x="0" y="6480854"/>
                <a:ext cx="12198785" cy="410400"/>
                <a:chOff x="0" y="6480855"/>
                <a:chExt cx="12198785" cy="406597"/>
              </a:xfrm>
            </p:grpSpPr>
            <p:sp>
              <p:nvSpPr>
                <p:cNvPr id="415" name="Google Shape;415;p24"/>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16" name="Google Shape;416;p24"/>
                <p:cNvGrpSpPr/>
                <p:nvPr/>
              </p:nvGrpSpPr>
              <p:grpSpPr>
                <a:xfrm>
                  <a:off x="7331819" y="6511997"/>
                  <a:ext cx="4794864" cy="344314"/>
                  <a:chOff x="7331819" y="6511997"/>
                  <a:chExt cx="4794864" cy="344314"/>
                </a:xfrm>
              </p:grpSpPr>
              <p:pic>
                <p:nvPicPr>
                  <p:cNvPr id="417" name="Google Shape;417;p24"/>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418" name="Google Shape;418;p24"/>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419" name="Google Shape;419;p24"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420" name="Google Shape;420;p24"/>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421" name="Google Shape;421;p24"/>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422" name="Google Shape;422;p24"/>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423" name="Google Shape;423;p24"/>
          <p:cNvSpPr/>
          <p:nvPr/>
        </p:nvSpPr>
        <p:spPr>
          <a:xfrm>
            <a:off x="399386" y="2749239"/>
            <a:ext cx="1109089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1" i="0" u="none" strike="noStrike" cap="none" dirty="0">
                <a:solidFill>
                  <a:schemeClr val="dk1"/>
                </a:solidFill>
                <a:latin typeface="Calibri"/>
                <a:ea typeface="Calibri"/>
                <a:cs typeface="Calibri"/>
                <a:sym typeface="Calibri"/>
              </a:rPr>
              <a:t>Charte éditoriale et charte graphique ?</a:t>
            </a:r>
            <a:endParaRPr sz="2400" b="0" i="0" u="none" strike="noStrike" cap="none" dirty="0">
              <a:solidFill>
                <a:schemeClr val="dk1"/>
              </a:solidFill>
              <a:latin typeface="Calibri"/>
              <a:ea typeface="Calibri"/>
              <a:cs typeface="Calibri"/>
              <a:sym typeface="Calibri"/>
            </a:endParaRPr>
          </a:p>
        </p:txBody>
      </p:sp>
      <p:sp>
        <p:nvSpPr>
          <p:cNvPr id="424" name="Google Shape;424;p24"/>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Recueil du besoin et infos utilisateurs </a:t>
            </a:r>
            <a:endParaRPr sz="3200" b="0" i="0" u="none" strike="noStrike" cap="none">
              <a:solidFill>
                <a:schemeClr val="dk1"/>
              </a:solidFill>
              <a:latin typeface="Calibri"/>
              <a:ea typeface="Calibri"/>
              <a:cs typeface="Calibri"/>
              <a:sym typeface="Calibri"/>
            </a:endParaRPr>
          </a:p>
        </p:txBody>
      </p:sp>
      <p:sp>
        <p:nvSpPr>
          <p:cNvPr id="425" name="Google Shape;425;p24"/>
          <p:cNvSpPr/>
          <p:nvPr/>
        </p:nvSpPr>
        <p:spPr>
          <a:xfrm>
            <a:off x="520843" y="3239738"/>
            <a:ext cx="5427781" cy="193899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Plus tôt, nous avons cité la charte éditoriale et la charte graphique comme étant des informations importantes, prenons le temps de développer un peu ces sujets.</a:t>
            </a:r>
            <a:endParaRPr sz="1600" b="0" i="0" u="none" strike="noStrike" cap="none">
              <a:solidFill>
                <a:schemeClr val="dk1"/>
              </a:solidFill>
              <a:latin typeface="Calibri"/>
              <a:ea typeface="Calibri"/>
              <a:cs typeface="Calibri"/>
              <a:sym typeface="Calibri"/>
            </a:endParaRPr>
          </a:p>
        </p:txBody>
      </p:sp>
      <p:pic>
        <p:nvPicPr>
          <p:cNvPr id="426" name="Google Shape;426;p24"/>
          <p:cNvPicPr preferRelativeResize="0"/>
          <p:nvPr/>
        </p:nvPicPr>
        <p:blipFill rotWithShape="1">
          <a:blip r:embed="rId13">
            <a:alphaModFix/>
          </a:blip>
          <a:srcRect/>
          <a:stretch/>
        </p:blipFill>
        <p:spPr>
          <a:xfrm>
            <a:off x="5392571" y="1362461"/>
            <a:ext cx="6908240" cy="522795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grpSp>
        <p:nvGrpSpPr>
          <p:cNvPr id="432" name="Google Shape;432;p25"/>
          <p:cNvGrpSpPr/>
          <p:nvPr/>
        </p:nvGrpSpPr>
        <p:grpSpPr>
          <a:xfrm>
            <a:off x="0" y="-27077"/>
            <a:ext cx="12198786" cy="6918331"/>
            <a:chOff x="0" y="-27077"/>
            <a:chExt cx="12198786" cy="6918331"/>
          </a:xfrm>
        </p:grpSpPr>
        <p:sp>
          <p:nvSpPr>
            <p:cNvPr id="433" name="Google Shape;433;p25"/>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434" name="Google Shape;434;p25"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435" name="Google Shape;435;p25"/>
            <p:cNvGrpSpPr/>
            <p:nvPr/>
          </p:nvGrpSpPr>
          <p:grpSpPr>
            <a:xfrm>
              <a:off x="0" y="-27077"/>
              <a:ext cx="12198786" cy="1184348"/>
              <a:chOff x="0" y="-27077"/>
              <a:chExt cx="12198786" cy="1184348"/>
            </a:xfrm>
          </p:grpSpPr>
          <p:sp>
            <p:nvSpPr>
              <p:cNvPr id="436" name="Google Shape;436;p25"/>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37" name="Google Shape;437;p25"/>
              <p:cNvGrpSpPr/>
              <p:nvPr/>
            </p:nvGrpSpPr>
            <p:grpSpPr>
              <a:xfrm>
                <a:off x="65317" y="-27077"/>
                <a:ext cx="12053972" cy="665861"/>
                <a:chOff x="65317" y="-27077"/>
                <a:chExt cx="12053972" cy="665861"/>
              </a:xfrm>
            </p:grpSpPr>
            <p:pic>
              <p:nvPicPr>
                <p:cNvPr id="438" name="Google Shape;438;p25"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439" name="Google Shape;439;p25"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440" name="Google Shape;440;p25"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441" name="Google Shape;441;p25"/>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442" name="Google Shape;442;p25"/>
            <p:cNvGrpSpPr/>
            <p:nvPr/>
          </p:nvGrpSpPr>
          <p:grpSpPr>
            <a:xfrm>
              <a:off x="0" y="6480854"/>
              <a:ext cx="12198785" cy="410400"/>
              <a:chOff x="0" y="6480854"/>
              <a:chExt cx="12198785" cy="410400"/>
            </a:xfrm>
          </p:grpSpPr>
          <p:sp>
            <p:nvSpPr>
              <p:cNvPr id="443" name="Google Shape;443;p25"/>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44" name="Google Shape;444;p25"/>
              <p:cNvGrpSpPr/>
              <p:nvPr/>
            </p:nvGrpSpPr>
            <p:grpSpPr>
              <a:xfrm>
                <a:off x="0" y="6480854"/>
                <a:ext cx="12198785" cy="410400"/>
                <a:chOff x="0" y="6480855"/>
                <a:chExt cx="12198785" cy="406597"/>
              </a:xfrm>
            </p:grpSpPr>
            <p:sp>
              <p:nvSpPr>
                <p:cNvPr id="445" name="Google Shape;445;p25"/>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46" name="Google Shape;446;p25"/>
                <p:cNvGrpSpPr/>
                <p:nvPr/>
              </p:nvGrpSpPr>
              <p:grpSpPr>
                <a:xfrm>
                  <a:off x="7331819" y="6511997"/>
                  <a:ext cx="4794864" cy="344314"/>
                  <a:chOff x="7331819" y="6511997"/>
                  <a:chExt cx="4794864" cy="344314"/>
                </a:xfrm>
              </p:grpSpPr>
              <p:pic>
                <p:nvPicPr>
                  <p:cNvPr id="447" name="Google Shape;447;p25"/>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448" name="Google Shape;448;p25"/>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449" name="Google Shape;449;p25"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450" name="Google Shape;450;p25"/>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451" name="Google Shape;451;p25"/>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452" name="Google Shape;452;p25"/>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453" name="Google Shape;453;p25"/>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Recueil du besoin et infos utilisateurs </a:t>
            </a:r>
            <a:endParaRPr sz="3200" b="0" i="0" u="none" strike="noStrike" cap="none">
              <a:solidFill>
                <a:schemeClr val="dk1"/>
              </a:solidFill>
              <a:latin typeface="Calibri"/>
              <a:ea typeface="Calibri"/>
              <a:cs typeface="Calibri"/>
              <a:sym typeface="Calibri"/>
            </a:endParaRPr>
          </a:p>
        </p:txBody>
      </p:sp>
      <p:sp>
        <p:nvSpPr>
          <p:cNvPr id="454" name="Google Shape;454;p25"/>
          <p:cNvSpPr/>
          <p:nvPr/>
        </p:nvSpPr>
        <p:spPr>
          <a:xfrm>
            <a:off x="526910" y="4552510"/>
            <a:ext cx="11020650" cy="178510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200"/>
              <a:buFont typeface="Arial"/>
              <a:buNone/>
            </a:pPr>
            <a:r>
              <a:rPr lang="fr-FR" sz="2200" b="1" i="0" u="sng" strike="noStrike" cap="none" dirty="0">
                <a:solidFill>
                  <a:schemeClr val="dk1"/>
                </a:solidFill>
                <a:latin typeface="Calibri"/>
                <a:ea typeface="Calibri"/>
                <a:cs typeface="Calibri"/>
                <a:sym typeface="Calibri"/>
              </a:rPr>
              <a:t>La charte graphique</a:t>
            </a:r>
            <a:endParaRPr dirty="0"/>
          </a:p>
          <a:p>
            <a:pPr marL="0" marR="0" lvl="0" indent="0" algn="l" rtl="0">
              <a:lnSpc>
                <a:spcPct val="100000"/>
              </a:lnSpc>
              <a:spcBef>
                <a:spcPts val="0"/>
              </a:spcBef>
              <a:spcAft>
                <a:spcPts val="0"/>
              </a:spcAft>
              <a:buClr>
                <a:schemeClr val="dk1"/>
              </a:buClr>
              <a:buSzPts val="2200"/>
              <a:buFont typeface="Arial"/>
              <a:buNone/>
            </a:pPr>
            <a:r>
              <a:rPr lang="fr-FR" sz="2200" b="0" i="0" u="none" strike="noStrike" cap="none" dirty="0">
                <a:solidFill>
                  <a:schemeClr val="dk1"/>
                </a:solidFill>
                <a:latin typeface="Calibri"/>
                <a:ea typeface="Calibri"/>
                <a:cs typeface="Calibri"/>
                <a:sym typeface="Calibri"/>
              </a:rPr>
              <a:t>La charte graphique, elle, définit les éléments graphiques liés à l’image de l’entreprise (le logo, l’icône, la typographie, la palette de couleurs, les images, </a:t>
            </a:r>
            <a:r>
              <a:rPr lang="fr-FR" sz="2200" b="0" i="0" u="none" strike="noStrike" cap="none" dirty="0" err="1">
                <a:solidFill>
                  <a:schemeClr val="dk1"/>
                </a:solidFill>
                <a:latin typeface="Calibri"/>
                <a:ea typeface="Calibri"/>
                <a:cs typeface="Calibri"/>
                <a:sym typeface="Calibri"/>
              </a:rPr>
              <a:t>etc</a:t>
            </a:r>
            <a:r>
              <a:rPr lang="fr-FR" sz="2200" b="0" i="0" u="none" strike="noStrike" cap="none" dirty="0">
                <a:solidFill>
                  <a:schemeClr val="dk1"/>
                </a:solidFill>
                <a:latin typeface="Calibri"/>
                <a:ea typeface="Calibri"/>
                <a:cs typeface="Calibri"/>
                <a:sym typeface="Calibri"/>
              </a:rPr>
              <a:t>) ,</a:t>
            </a:r>
            <a:endParaRPr dirty="0"/>
          </a:p>
          <a:p>
            <a:pPr marL="0" marR="0" lvl="0" indent="0" algn="l" rtl="0">
              <a:lnSpc>
                <a:spcPct val="100000"/>
              </a:lnSpc>
              <a:spcBef>
                <a:spcPts val="0"/>
              </a:spcBef>
              <a:spcAft>
                <a:spcPts val="0"/>
              </a:spcAft>
              <a:buClr>
                <a:schemeClr val="dk1"/>
              </a:buClr>
              <a:buSzPts val="2200"/>
              <a:buFont typeface="Arial"/>
              <a:buNone/>
            </a:pPr>
            <a:r>
              <a:rPr lang="fr-FR" sz="2200" b="0" i="0" u="none" strike="noStrike" cap="none" dirty="0">
                <a:solidFill>
                  <a:schemeClr val="dk1"/>
                </a:solidFill>
                <a:latin typeface="Calibri"/>
                <a:ea typeface="Calibri"/>
                <a:cs typeface="Calibri"/>
                <a:sym typeface="Calibri"/>
              </a:rPr>
              <a:t>Cela signifie que </a:t>
            </a:r>
            <a:r>
              <a:rPr lang="fr-FR" sz="2200" dirty="0">
                <a:solidFill>
                  <a:schemeClr val="dk1"/>
                </a:solidFill>
                <a:latin typeface="Calibri"/>
                <a:ea typeface="Calibri"/>
                <a:cs typeface="Calibri"/>
                <a:sym typeface="Calibri"/>
              </a:rPr>
              <a:t>tous les</a:t>
            </a:r>
            <a:r>
              <a:rPr lang="fr-FR" sz="2200" b="0" i="0" u="none" strike="noStrike" cap="none" dirty="0">
                <a:solidFill>
                  <a:schemeClr val="dk1"/>
                </a:solidFill>
                <a:latin typeface="Calibri"/>
                <a:ea typeface="Calibri"/>
                <a:cs typeface="Calibri"/>
                <a:sym typeface="Calibri"/>
              </a:rPr>
              <a:t> éléments qui la composent, doivent être en accord les uns avec les autres, mais aussi avec l’image de marque de l’entreprise cliente !</a:t>
            </a:r>
            <a:endParaRPr dirty="0"/>
          </a:p>
        </p:txBody>
      </p:sp>
      <p:sp>
        <p:nvSpPr>
          <p:cNvPr id="455" name="Google Shape;455;p25"/>
          <p:cNvSpPr/>
          <p:nvPr/>
        </p:nvSpPr>
        <p:spPr>
          <a:xfrm>
            <a:off x="520843" y="2055129"/>
            <a:ext cx="10917900" cy="280076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200"/>
              <a:buFont typeface="Arial"/>
              <a:buNone/>
            </a:pPr>
            <a:r>
              <a:rPr lang="fr-FR" sz="2200" b="1" i="0" u="sng" strike="noStrike" cap="none">
                <a:solidFill>
                  <a:schemeClr val="dk1"/>
                </a:solidFill>
                <a:latin typeface="Calibri"/>
                <a:ea typeface="Calibri"/>
                <a:cs typeface="Calibri"/>
                <a:sym typeface="Calibri"/>
              </a:rPr>
              <a:t>La charte éditoriale</a:t>
            </a:r>
            <a:endParaRPr/>
          </a:p>
          <a:p>
            <a:pPr marL="0" marR="0" lvl="0" indent="0" algn="l" rtl="0">
              <a:lnSpc>
                <a:spcPct val="100000"/>
              </a:lnSpc>
              <a:spcBef>
                <a:spcPts val="0"/>
              </a:spcBef>
              <a:spcAft>
                <a:spcPts val="0"/>
              </a:spcAft>
              <a:buClr>
                <a:schemeClr val="dk1"/>
              </a:buClr>
              <a:buSzPts val="2200"/>
              <a:buFont typeface="Arial"/>
              <a:buNone/>
            </a:pPr>
            <a:r>
              <a:rPr lang="fr-FR" sz="2200" b="0" i="0" u="none" strike="noStrike" cap="none">
                <a:solidFill>
                  <a:schemeClr val="dk1"/>
                </a:solidFill>
                <a:latin typeface="Calibri"/>
                <a:ea typeface="Calibri"/>
                <a:cs typeface="Calibri"/>
                <a:sym typeface="Calibri"/>
              </a:rPr>
              <a:t>La charte éditoriale est un ensemble de consignes permettant à une entreprise de communiquer avec une audience interne ou externe (le ton utilisé et la proximité par exemple). </a:t>
            </a:r>
            <a:endParaRPr/>
          </a:p>
          <a:p>
            <a:pPr marL="0" marR="0" lvl="0" indent="0" algn="l" rtl="0">
              <a:lnSpc>
                <a:spcPct val="100000"/>
              </a:lnSpc>
              <a:spcBef>
                <a:spcPts val="0"/>
              </a:spcBef>
              <a:spcAft>
                <a:spcPts val="0"/>
              </a:spcAft>
              <a:buClr>
                <a:schemeClr val="dk1"/>
              </a:buClr>
              <a:buSzPts val="2200"/>
              <a:buFont typeface="Arial"/>
              <a:buNone/>
            </a:pPr>
            <a:r>
              <a:rPr lang="fr-FR" sz="2200" b="0" i="0" u="none" strike="noStrike" cap="none">
                <a:solidFill>
                  <a:schemeClr val="dk1"/>
                </a:solidFill>
                <a:latin typeface="Calibri"/>
                <a:ea typeface="Calibri"/>
                <a:cs typeface="Calibri"/>
                <a:sym typeface="Calibri"/>
              </a:rPr>
              <a:t>Cela garantit l’identité et la cohérence dans sa communication, mais aussi son référencement naturel (SEO), il est donc important de prendre connaissance et de respecter celle de l’entreprise cliente.</a:t>
            </a:r>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grpSp>
        <p:nvGrpSpPr>
          <p:cNvPr id="461" name="Google Shape;461;p26"/>
          <p:cNvGrpSpPr/>
          <p:nvPr/>
        </p:nvGrpSpPr>
        <p:grpSpPr>
          <a:xfrm>
            <a:off x="0" y="-27077"/>
            <a:ext cx="12198786" cy="6918331"/>
            <a:chOff x="0" y="-27077"/>
            <a:chExt cx="12198786" cy="6918331"/>
          </a:xfrm>
        </p:grpSpPr>
        <p:sp>
          <p:nvSpPr>
            <p:cNvPr id="462" name="Google Shape;462;p26"/>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463" name="Google Shape;463;p26"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464" name="Google Shape;464;p26"/>
            <p:cNvGrpSpPr/>
            <p:nvPr/>
          </p:nvGrpSpPr>
          <p:grpSpPr>
            <a:xfrm>
              <a:off x="0" y="-27077"/>
              <a:ext cx="12198786" cy="1184348"/>
              <a:chOff x="0" y="-27077"/>
              <a:chExt cx="12198786" cy="1184348"/>
            </a:xfrm>
          </p:grpSpPr>
          <p:sp>
            <p:nvSpPr>
              <p:cNvPr id="465" name="Google Shape;465;p26"/>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66" name="Google Shape;466;p26"/>
              <p:cNvGrpSpPr/>
              <p:nvPr/>
            </p:nvGrpSpPr>
            <p:grpSpPr>
              <a:xfrm>
                <a:off x="65317" y="-27077"/>
                <a:ext cx="12053972" cy="665861"/>
                <a:chOff x="65317" y="-27077"/>
                <a:chExt cx="12053972" cy="665861"/>
              </a:xfrm>
            </p:grpSpPr>
            <p:pic>
              <p:nvPicPr>
                <p:cNvPr id="467" name="Google Shape;467;p26"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468" name="Google Shape;468;p26"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469" name="Google Shape;469;p26"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470" name="Google Shape;470;p26"/>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471" name="Google Shape;471;p26"/>
            <p:cNvGrpSpPr/>
            <p:nvPr/>
          </p:nvGrpSpPr>
          <p:grpSpPr>
            <a:xfrm>
              <a:off x="0" y="6480854"/>
              <a:ext cx="12198785" cy="410400"/>
              <a:chOff x="0" y="6480854"/>
              <a:chExt cx="12198785" cy="410400"/>
            </a:xfrm>
          </p:grpSpPr>
          <p:sp>
            <p:nvSpPr>
              <p:cNvPr id="472" name="Google Shape;472;p26"/>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73" name="Google Shape;473;p26"/>
              <p:cNvGrpSpPr/>
              <p:nvPr/>
            </p:nvGrpSpPr>
            <p:grpSpPr>
              <a:xfrm>
                <a:off x="0" y="6480854"/>
                <a:ext cx="12198785" cy="410400"/>
                <a:chOff x="0" y="6480855"/>
                <a:chExt cx="12198785" cy="406597"/>
              </a:xfrm>
            </p:grpSpPr>
            <p:sp>
              <p:nvSpPr>
                <p:cNvPr id="474" name="Google Shape;474;p26"/>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75" name="Google Shape;475;p26"/>
                <p:cNvGrpSpPr/>
                <p:nvPr/>
              </p:nvGrpSpPr>
              <p:grpSpPr>
                <a:xfrm>
                  <a:off x="7331819" y="6511997"/>
                  <a:ext cx="4794864" cy="344314"/>
                  <a:chOff x="7331819" y="6511997"/>
                  <a:chExt cx="4794864" cy="344314"/>
                </a:xfrm>
              </p:grpSpPr>
              <p:pic>
                <p:nvPicPr>
                  <p:cNvPr id="476" name="Google Shape;476;p26"/>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477" name="Google Shape;477;p26"/>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478" name="Google Shape;478;p26"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479" name="Google Shape;479;p26"/>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480" name="Google Shape;480;p26"/>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481" name="Google Shape;481;p26"/>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482" name="Google Shape;482;p26"/>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Petite digression </a:t>
            </a:r>
            <a:endParaRPr/>
          </a:p>
        </p:txBody>
      </p:sp>
      <p:sp>
        <p:nvSpPr>
          <p:cNvPr id="483" name="Google Shape;483;p26"/>
          <p:cNvSpPr/>
          <p:nvPr/>
        </p:nvSpPr>
        <p:spPr>
          <a:xfrm>
            <a:off x="507076" y="3117273"/>
            <a:ext cx="6440701" cy="298543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Ce point ne doit pas être négligé puisque les couleurs font passer un message et que l’on en ait conscience ou non, nous octroyons des couleurs à des marques, des corps de métier ou bien des sports ! Bien entendu, cela peut différer en fonction des pays et des cultures donc les choix seront </a:t>
            </a:r>
            <a:r>
              <a:rPr lang="fr-FR" sz="2400" dirty="0">
                <a:solidFill>
                  <a:schemeClr val="dk1"/>
                </a:solidFill>
                <a:latin typeface="Calibri"/>
                <a:ea typeface="Calibri"/>
                <a:cs typeface="Calibri"/>
                <a:sym typeface="Calibri"/>
              </a:rPr>
              <a:t>faits</a:t>
            </a:r>
            <a:r>
              <a:rPr lang="fr-FR" sz="2400" b="0" i="0" u="none" strike="noStrike" cap="none" dirty="0">
                <a:solidFill>
                  <a:schemeClr val="dk1"/>
                </a:solidFill>
                <a:latin typeface="Calibri"/>
                <a:ea typeface="Calibri"/>
                <a:cs typeface="Calibri"/>
                <a:sym typeface="Calibri"/>
              </a:rPr>
              <a:t> en conséquence.</a:t>
            </a:r>
            <a:endParaRPr dirty="0"/>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p:txBody>
      </p:sp>
      <p:sp>
        <p:nvSpPr>
          <p:cNvPr id="484" name="Google Shape;484;p26"/>
          <p:cNvSpPr/>
          <p:nvPr/>
        </p:nvSpPr>
        <p:spPr>
          <a:xfrm>
            <a:off x="507076" y="2055129"/>
            <a:ext cx="11360027" cy="80021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Puisque l’on parle de la charte graphique, il est important d’aborder le sujet des couleurs !</a:t>
            </a:r>
            <a:endParaRPr sz="2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alibri"/>
              <a:ea typeface="Calibri"/>
              <a:cs typeface="Calibri"/>
              <a:sym typeface="Calibri"/>
            </a:endParaRPr>
          </a:p>
        </p:txBody>
      </p:sp>
      <p:pic>
        <p:nvPicPr>
          <p:cNvPr id="485" name="Google Shape;485;p26"/>
          <p:cNvPicPr preferRelativeResize="0"/>
          <p:nvPr/>
        </p:nvPicPr>
        <p:blipFill rotWithShape="1">
          <a:blip r:embed="rId13">
            <a:alphaModFix/>
          </a:blip>
          <a:srcRect l="14802" t="13243" b="9267"/>
          <a:stretch/>
        </p:blipFill>
        <p:spPr>
          <a:xfrm>
            <a:off x="7024311" y="3035535"/>
            <a:ext cx="4842792" cy="293793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grpSp>
        <p:nvGrpSpPr>
          <p:cNvPr id="491" name="Google Shape;491;p27"/>
          <p:cNvGrpSpPr/>
          <p:nvPr/>
        </p:nvGrpSpPr>
        <p:grpSpPr>
          <a:xfrm>
            <a:off x="0" y="-27077"/>
            <a:ext cx="12198786" cy="6918331"/>
            <a:chOff x="0" y="-27077"/>
            <a:chExt cx="12198786" cy="6918331"/>
          </a:xfrm>
        </p:grpSpPr>
        <p:sp>
          <p:nvSpPr>
            <p:cNvPr id="492" name="Google Shape;492;p27"/>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493" name="Google Shape;493;p27"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494" name="Google Shape;494;p27"/>
            <p:cNvGrpSpPr/>
            <p:nvPr/>
          </p:nvGrpSpPr>
          <p:grpSpPr>
            <a:xfrm>
              <a:off x="0" y="-27077"/>
              <a:ext cx="12198786" cy="1184348"/>
              <a:chOff x="0" y="-27077"/>
              <a:chExt cx="12198786" cy="1184348"/>
            </a:xfrm>
          </p:grpSpPr>
          <p:sp>
            <p:nvSpPr>
              <p:cNvPr id="495" name="Google Shape;495;p27"/>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96" name="Google Shape;496;p27"/>
              <p:cNvGrpSpPr/>
              <p:nvPr/>
            </p:nvGrpSpPr>
            <p:grpSpPr>
              <a:xfrm>
                <a:off x="65317" y="-27077"/>
                <a:ext cx="12053972" cy="665861"/>
                <a:chOff x="65317" y="-27077"/>
                <a:chExt cx="12053972" cy="665861"/>
              </a:xfrm>
            </p:grpSpPr>
            <p:pic>
              <p:nvPicPr>
                <p:cNvPr id="497" name="Google Shape;497;p27"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498" name="Google Shape;498;p27"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499" name="Google Shape;499;p27"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500" name="Google Shape;500;p27"/>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501" name="Google Shape;501;p27"/>
            <p:cNvGrpSpPr/>
            <p:nvPr/>
          </p:nvGrpSpPr>
          <p:grpSpPr>
            <a:xfrm>
              <a:off x="0" y="6480854"/>
              <a:ext cx="12198785" cy="410400"/>
              <a:chOff x="0" y="6480854"/>
              <a:chExt cx="12198785" cy="410400"/>
            </a:xfrm>
          </p:grpSpPr>
          <p:sp>
            <p:nvSpPr>
              <p:cNvPr id="502" name="Google Shape;502;p27"/>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03" name="Google Shape;503;p27"/>
              <p:cNvGrpSpPr/>
              <p:nvPr/>
            </p:nvGrpSpPr>
            <p:grpSpPr>
              <a:xfrm>
                <a:off x="0" y="6480854"/>
                <a:ext cx="12198785" cy="410400"/>
                <a:chOff x="0" y="6480855"/>
                <a:chExt cx="12198785" cy="406597"/>
              </a:xfrm>
            </p:grpSpPr>
            <p:sp>
              <p:nvSpPr>
                <p:cNvPr id="504" name="Google Shape;504;p27"/>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05" name="Google Shape;505;p27"/>
                <p:cNvGrpSpPr/>
                <p:nvPr/>
              </p:nvGrpSpPr>
              <p:grpSpPr>
                <a:xfrm>
                  <a:off x="7331819" y="6511997"/>
                  <a:ext cx="4794864" cy="344314"/>
                  <a:chOff x="7331819" y="6511997"/>
                  <a:chExt cx="4794864" cy="344314"/>
                </a:xfrm>
              </p:grpSpPr>
              <p:pic>
                <p:nvPicPr>
                  <p:cNvPr id="506" name="Google Shape;506;p27"/>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507" name="Google Shape;507;p27"/>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508" name="Google Shape;508;p27"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509" name="Google Shape;509;p27"/>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510" name="Google Shape;510;p27"/>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511" name="Google Shape;511;p27"/>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512" name="Google Shape;512;p27"/>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Petite digression </a:t>
            </a:r>
            <a:endParaRPr/>
          </a:p>
        </p:txBody>
      </p:sp>
      <p:sp>
        <p:nvSpPr>
          <p:cNvPr id="513" name="Google Shape;513;p27"/>
          <p:cNvSpPr/>
          <p:nvPr/>
        </p:nvSpPr>
        <p:spPr>
          <a:xfrm>
            <a:off x="399386" y="2152427"/>
            <a:ext cx="11322895" cy="38472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Les couleurs impactent donc directement l’expérience d’un utilisateur. Mais dans les cas où le client ne sait pas ce qu’il veut ? </a:t>
            </a:r>
            <a:endParaRPr dirty="0"/>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Fort heureusement, il existe des outils pour vous aider dans ce type de situation ! Vous pouvez tout simplement utiliser des roues chromatiques présentes sur Internet ou bien utiliser des sites web comme </a:t>
            </a:r>
            <a:r>
              <a:rPr lang="fr-FR" sz="2400" b="0" i="0" u="none" strike="noStrike" cap="none" dirty="0" err="1">
                <a:solidFill>
                  <a:schemeClr val="dk1"/>
                </a:solidFill>
                <a:latin typeface="Calibri"/>
                <a:ea typeface="Calibri"/>
                <a:cs typeface="Calibri"/>
                <a:sym typeface="Calibri"/>
              </a:rPr>
              <a:t>Coolors</a:t>
            </a:r>
            <a:r>
              <a:rPr lang="fr-FR" sz="2400" b="0" i="0" u="none" strike="noStrike" cap="none" dirty="0">
                <a:solidFill>
                  <a:schemeClr val="dk1"/>
                </a:solidFill>
                <a:latin typeface="Calibri"/>
                <a:ea typeface="Calibri"/>
                <a:cs typeface="Calibri"/>
                <a:sym typeface="Calibri"/>
              </a:rPr>
              <a:t>, </a:t>
            </a:r>
            <a:r>
              <a:rPr lang="fr-FR" sz="2400" b="0" i="0" u="none" strike="noStrike" cap="none" dirty="0" err="1">
                <a:solidFill>
                  <a:schemeClr val="dk1"/>
                </a:solidFill>
                <a:latin typeface="Calibri"/>
                <a:ea typeface="Calibri"/>
                <a:cs typeface="Calibri"/>
                <a:sym typeface="Calibri"/>
              </a:rPr>
              <a:t>Paletton</a:t>
            </a:r>
            <a:r>
              <a:rPr lang="fr-FR" sz="2400" b="0" i="0" u="none" strike="noStrike" cap="none" dirty="0">
                <a:solidFill>
                  <a:schemeClr val="dk1"/>
                </a:solidFill>
                <a:latin typeface="Calibri"/>
                <a:ea typeface="Calibri"/>
                <a:cs typeface="Calibri"/>
                <a:sym typeface="Calibri"/>
              </a:rPr>
              <a:t> et Adobe </a:t>
            </a:r>
            <a:r>
              <a:rPr lang="fr-FR" sz="2400" b="0" i="0" u="none" strike="noStrike" cap="none" dirty="0" err="1">
                <a:solidFill>
                  <a:schemeClr val="dk1"/>
                </a:solidFill>
                <a:latin typeface="Calibri"/>
                <a:ea typeface="Calibri"/>
                <a:cs typeface="Calibri"/>
                <a:sym typeface="Calibri"/>
              </a:rPr>
              <a:t>Color</a:t>
            </a:r>
            <a:r>
              <a:rPr lang="fr-FR" sz="2400" b="0" i="0" u="none" strike="noStrike" cap="none" dirty="0">
                <a:solidFill>
                  <a:schemeClr val="dk1"/>
                </a:solidFill>
                <a:latin typeface="Calibri"/>
                <a:ea typeface="Calibri"/>
                <a:cs typeface="Calibri"/>
                <a:sym typeface="Calibri"/>
              </a:rPr>
              <a:t> qui sont trois outils très pratiques !</a:t>
            </a:r>
            <a:endParaRPr dirty="0"/>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000"/>
              <a:buFont typeface="Arial"/>
              <a:buNone/>
            </a:pPr>
            <a:r>
              <a:rPr lang="fr-FR" sz="2000" b="0" i="0" u="none" strike="noStrike" cap="none" dirty="0">
                <a:solidFill>
                  <a:schemeClr val="dk1"/>
                </a:solidFill>
                <a:latin typeface="Calibri"/>
                <a:ea typeface="Calibri"/>
                <a:cs typeface="Calibri"/>
                <a:sym typeface="Calibri"/>
              </a:rPr>
              <a:t>https://coolors.co/</a:t>
            </a:r>
            <a:endParaRPr dirty="0"/>
          </a:p>
          <a:p>
            <a:pPr marL="0" marR="0" lvl="0" indent="0" algn="l" rtl="0">
              <a:lnSpc>
                <a:spcPct val="100000"/>
              </a:lnSpc>
              <a:spcBef>
                <a:spcPts val="0"/>
              </a:spcBef>
              <a:spcAft>
                <a:spcPts val="0"/>
              </a:spcAft>
              <a:buClr>
                <a:schemeClr val="dk1"/>
              </a:buClr>
              <a:buSzPts val="2000"/>
              <a:buFont typeface="Arial"/>
              <a:buNone/>
            </a:pPr>
            <a:r>
              <a:rPr lang="fr-FR" sz="2000" b="0" i="0" u="none" strike="noStrike" cap="none" dirty="0">
                <a:solidFill>
                  <a:schemeClr val="dk1"/>
                </a:solidFill>
                <a:latin typeface="Calibri"/>
                <a:ea typeface="Calibri"/>
                <a:cs typeface="Calibri"/>
                <a:sym typeface="Calibri"/>
              </a:rPr>
              <a:t>https://paletton.com/</a:t>
            </a:r>
            <a:endParaRPr dirty="0"/>
          </a:p>
          <a:p>
            <a:pPr marL="0" marR="0" lvl="0" indent="0" algn="l" rtl="0">
              <a:lnSpc>
                <a:spcPct val="100000"/>
              </a:lnSpc>
              <a:spcBef>
                <a:spcPts val="0"/>
              </a:spcBef>
              <a:spcAft>
                <a:spcPts val="0"/>
              </a:spcAft>
              <a:buClr>
                <a:schemeClr val="dk1"/>
              </a:buClr>
              <a:buSzPts val="2000"/>
              <a:buFont typeface="Arial"/>
              <a:buNone/>
            </a:pPr>
            <a:r>
              <a:rPr lang="fr-FR" sz="2000" b="0" i="0" u="none" strike="noStrike" cap="none" dirty="0">
                <a:solidFill>
                  <a:schemeClr val="dk1"/>
                </a:solidFill>
                <a:latin typeface="Calibri"/>
                <a:ea typeface="Calibri"/>
                <a:cs typeface="Calibri"/>
                <a:sym typeface="Calibri"/>
              </a:rPr>
              <a:t>https://color.adobe.com/</a:t>
            </a:r>
            <a:endParaRPr dirty="0"/>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grpSp>
        <p:nvGrpSpPr>
          <p:cNvPr id="519" name="Google Shape;519;p28"/>
          <p:cNvGrpSpPr/>
          <p:nvPr/>
        </p:nvGrpSpPr>
        <p:grpSpPr>
          <a:xfrm>
            <a:off x="0" y="-27077"/>
            <a:ext cx="12198786" cy="6918331"/>
            <a:chOff x="0" y="-27077"/>
            <a:chExt cx="12198786" cy="6918331"/>
          </a:xfrm>
        </p:grpSpPr>
        <p:sp>
          <p:nvSpPr>
            <p:cNvPr id="520" name="Google Shape;520;p28"/>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521" name="Google Shape;521;p28"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522" name="Google Shape;522;p28"/>
            <p:cNvGrpSpPr/>
            <p:nvPr/>
          </p:nvGrpSpPr>
          <p:grpSpPr>
            <a:xfrm>
              <a:off x="0" y="-27077"/>
              <a:ext cx="12198786" cy="1184348"/>
              <a:chOff x="0" y="-27077"/>
              <a:chExt cx="12198786" cy="1184348"/>
            </a:xfrm>
          </p:grpSpPr>
          <p:sp>
            <p:nvSpPr>
              <p:cNvPr id="523" name="Google Shape;523;p28"/>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24" name="Google Shape;524;p28"/>
              <p:cNvGrpSpPr/>
              <p:nvPr/>
            </p:nvGrpSpPr>
            <p:grpSpPr>
              <a:xfrm>
                <a:off x="65317" y="-27077"/>
                <a:ext cx="12053972" cy="665861"/>
                <a:chOff x="65317" y="-27077"/>
                <a:chExt cx="12053972" cy="665861"/>
              </a:xfrm>
            </p:grpSpPr>
            <p:pic>
              <p:nvPicPr>
                <p:cNvPr id="525" name="Google Shape;525;p28"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526" name="Google Shape;526;p28"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527" name="Google Shape;527;p28"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528" name="Google Shape;528;p28"/>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529" name="Google Shape;529;p28"/>
            <p:cNvGrpSpPr/>
            <p:nvPr/>
          </p:nvGrpSpPr>
          <p:grpSpPr>
            <a:xfrm>
              <a:off x="0" y="6480854"/>
              <a:ext cx="12198785" cy="410400"/>
              <a:chOff x="0" y="6480854"/>
              <a:chExt cx="12198785" cy="410400"/>
            </a:xfrm>
          </p:grpSpPr>
          <p:sp>
            <p:nvSpPr>
              <p:cNvPr id="530" name="Google Shape;530;p28"/>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31" name="Google Shape;531;p28"/>
              <p:cNvGrpSpPr/>
              <p:nvPr/>
            </p:nvGrpSpPr>
            <p:grpSpPr>
              <a:xfrm>
                <a:off x="0" y="6480854"/>
                <a:ext cx="12198785" cy="410400"/>
                <a:chOff x="0" y="6480855"/>
                <a:chExt cx="12198785" cy="406597"/>
              </a:xfrm>
            </p:grpSpPr>
            <p:sp>
              <p:nvSpPr>
                <p:cNvPr id="532" name="Google Shape;532;p28"/>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33" name="Google Shape;533;p28"/>
                <p:cNvGrpSpPr/>
                <p:nvPr/>
              </p:nvGrpSpPr>
              <p:grpSpPr>
                <a:xfrm>
                  <a:off x="7331819" y="6511997"/>
                  <a:ext cx="4794864" cy="344314"/>
                  <a:chOff x="7331819" y="6511997"/>
                  <a:chExt cx="4794864" cy="344314"/>
                </a:xfrm>
              </p:grpSpPr>
              <p:pic>
                <p:nvPicPr>
                  <p:cNvPr id="534" name="Google Shape;534;p28"/>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535" name="Google Shape;535;p28"/>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536" name="Google Shape;536;p28"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537" name="Google Shape;537;p28"/>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538" name="Google Shape;538;p28"/>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539" name="Google Shape;539;p28"/>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540" name="Google Shape;540;p28"/>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Le maquettage papier</a:t>
            </a:r>
            <a:endParaRPr sz="3200" b="0" i="0" u="none" strike="noStrike" cap="none">
              <a:solidFill>
                <a:schemeClr val="dk1"/>
              </a:solidFill>
              <a:latin typeface="Calibri"/>
              <a:ea typeface="Calibri"/>
              <a:cs typeface="Calibri"/>
              <a:sym typeface="Calibri"/>
            </a:endParaRPr>
          </a:p>
        </p:txBody>
      </p:sp>
      <p:sp>
        <p:nvSpPr>
          <p:cNvPr id="541" name="Google Shape;541;p28"/>
          <p:cNvSpPr/>
          <p:nvPr/>
        </p:nvSpPr>
        <p:spPr>
          <a:xfrm>
            <a:off x="399386" y="2291837"/>
            <a:ext cx="11245777" cy="310854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Une fois toutes les informations obtenues, par quoi commencer ? </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La réponse est simple, mettre de l’ordre dans les idées !</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Pour cela, il est recommandé de poser sur papier les idées et informations recueillies, faire des croquis simples pour en dégager un premier jet ! </a:t>
            </a:r>
            <a:endParaRPr sz="2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C’est l’étape qui vous permet de commencer à visualiser votre futur projet.</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Pour cela, nous avons plusieurs méthodes à disposition !</a:t>
            </a:r>
            <a:endParaRPr sz="2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grpSp>
        <p:nvGrpSpPr>
          <p:cNvPr id="547" name="Google Shape;547;p29"/>
          <p:cNvGrpSpPr/>
          <p:nvPr/>
        </p:nvGrpSpPr>
        <p:grpSpPr>
          <a:xfrm>
            <a:off x="0" y="-27077"/>
            <a:ext cx="12198786" cy="6918331"/>
            <a:chOff x="0" y="-27077"/>
            <a:chExt cx="12198786" cy="6918331"/>
          </a:xfrm>
        </p:grpSpPr>
        <p:sp>
          <p:nvSpPr>
            <p:cNvPr id="548" name="Google Shape;548;p29"/>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549" name="Google Shape;549;p29"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550" name="Google Shape;550;p29"/>
            <p:cNvGrpSpPr/>
            <p:nvPr/>
          </p:nvGrpSpPr>
          <p:grpSpPr>
            <a:xfrm>
              <a:off x="0" y="-27077"/>
              <a:ext cx="12198786" cy="1184348"/>
              <a:chOff x="0" y="-27077"/>
              <a:chExt cx="12198786" cy="1184348"/>
            </a:xfrm>
          </p:grpSpPr>
          <p:sp>
            <p:nvSpPr>
              <p:cNvPr id="551" name="Google Shape;551;p29"/>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52" name="Google Shape;552;p29"/>
              <p:cNvGrpSpPr/>
              <p:nvPr/>
            </p:nvGrpSpPr>
            <p:grpSpPr>
              <a:xfrm>
                <a:off x="65317" y="-27077"/>
                <a:ext cx="12053972" cy="665861"/>
                <a:chOff x="65317" y="-27077"/>
                <a:chExt cx="12053972" cy="665861"/>
              </a:xfrm>
            </p:grpSpPr>
            <p:pic>
              <p:nvPicPr>
                <p:cNvPr id="553" name="Google Shape;553;p29"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554" name="Google Shape;554;p29"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555" name="Google Shape;555;p29"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556" name="Google Shape;556;p29"/>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557" name="Google Shape;557;p29"/>
            <p:cNvGrpSpPr/>
            <p:nvPr/>
          </p:nvGrpSpPr>
          <p:grpSpPr>
            <a:xfrm>
              <a:off x="0" y="6480854"/>
              <a:ext cx="12198785" cy="410400"/>
              <a:chOff x="0" y="6480854"/>
              <a:chExt cx="12198785" cy="410400"/>
            </a:xfrm>
          </p:grpSpPr>
          <p:sp>
            <p:nvSpPr>
              <p:cNvPr id="558" name="Google Shape;558;p29"/>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59" name="Google Shape;559;p29"/>
              <p:cNvGrpSpPr/>
              <p:nvPr/>
            </p:nvGrpSpPr>
            <p:grpSpPr>
              <a:xfrm>
                <a:off x="0" y="6480854"/>
                <a:ext cx="12198785" cy="410400"/>
                <a:chOff x="0" y="6480855"/>
                <a:chExt cx="12198785" cy="406597"/>
              </a:xfrm>
            </p:grpSpPr>
            <p:sp>
              <p:nvSpPr>
                <p:cNvPr id="560" name="Google Shape;560;p29"/>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61" name="Google Shape;561;p29"/>
                <p:cNvGrpSpPr/>
                <p:nvPr/>
              </p:nvGrpSpPr>
              <p:grpSpPr>
                <a:xfrm>
                  <a:off x="7331819" y="6511997"/>
                  <a:ext cx="4794864" cy="344314"/>
                  <a:chOff x="7331819" y="6511997"/>
                  <a:chExt cx="4794864" cy="344314"/>
                </a:xfrm>
              </p:grpSpPr>
              <p:pic>
                <p:nvPicPr>
                  <p:cNvPr id="562" name="Google Shape;562;p29"/>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563" name="Google Shape;563;p29"/>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564" name="Google Shape;564;p29"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565" name="Google Shape;565;p29"/>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566" name="Google Shape;566;p29"/>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567" name="Google Shape;567;p29"/>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568" name="Google Shape;568;p29"/>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a:t>
            </a:r>
            <a:endParaRPr sz="3200" b="0" i="0" u="none" strike="noStrike" cap="none">
              <a:solidFill>
                <a:schemeClr val="dk1"/>
              </a:solidFill>
              <a:latin typeface="Calibri"/>
              <a:ea typeface="Calibri"/>
              <a:cs typeface="Calibri"/>
              <a:sym typeface="Calibri"/>
            </a:endParaRPr>
          </a:p>
        </p:txBody>
      </p:sp>
      <p:sp>
        <p:nvSpPr>
          <p:cNvPr id="569" name="Google Shape;569;p29"/>
          <p:cNvSpPr/>
          <p:nvPr/>
        </p:nvSpPr>
        <p:spPr>
          <a:xfrm>
            <a:off x="399386" y="1995992"/>
            <a:ext cx="11394296" cy="33897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Il existe trois formes de maquettes utilisées :</a:t>
            </a:r>
            <a:endParaRPr dirty="0"/>
          </a:p>
          <a:p>
            <a:pPr marL="342900" marR="0" lvl="0" indent="-342900" algn="l" rtl="0">
              <a:lnSpc>
                <a:spcPct val="100000"/>
              </a:lnSpc>
              <a:spcBef>
                <a:spcPts val="0"/>
              </a:spcBef>
              <a:spcAft>
                <a:spcPts val="0"/>
              </a:spcAft>
              <a:buClr>
                <a:schemeClr val="dk1"/>
              </a:buClr>
              <a:buSzPts val="2400"/>
              <a:buFont typeface="Noto Sans Symbols"/>
              <a:buChar char="∙"/>
            </a:pPr>
            <a:r>
              <a:rPr lang="fr-FR" sz="2400" b="0" i="0" u="none" strike="noStrike" cap="none" dirty="0">
                <a:solidFill>
                  <a:schemeClr val="dk1"/>
                </a:solidFill>
                <a:latin typeface="Calibri"/>
                <a:ea typeface="Calibri"/>
                <a:cs typeface="Calibri"/>
                <a:sym typeface="Calibri"/>
              </a:rPr>
              <a:t>Le zoning </a:t>
            </a:r>
            <a:endParaRPr sz="2400" b="0" i="0" u="none" strike="noStrike" cap="none" dirty="0">
              <a:solidFill>
                <a:schemeClr val="dk1"/>
              </a:solidFill>
              <a:latin typeface="Calibri"/>
              <a:ea typeface="Calibri"/>
              <a:cs typeface="Calibri"/>
              <a:sym typeface="Calibri"/>
            </a:endParaRPr>
          </a:p>
          <a:p>
            <a:pPr marL="342900" marR="0" lvl="0" indent="-342900" algn="l" rtl="0">
              <a:lnSpc>
                <a:spcPct val="107000"/>
              </a:lnSpc>
              <a:spcBef>
                <a:spcPts val="0"/>
              </a:spcBef>
              <a:spcAft>
                <a:spcPts val="0"/>
              </a:spcAft>
              <a:buClr>
                <a:schemeClr val="dk1"/>
              </a:buClr>
              <a:buSzPts val="2400"/>
              <a:buFont typeface="Noto Sans Symbols"/>
              <a:buChar char="∙"/>
            </a:pPr>
            <a:r>
              <a:rPr lang="fr-FR" sz="2400" b="0" i="0" u="none" strike="noStrike" cap="none" dirty="0">
                <a:solidFill>
                  <a:schemeClr val="dk1"/>
                </a:solidFill>
                <a:latin typeface="Calibri"/>
                <a:ea typeface="Calibri"/>
                <a:cs typeface="Calibri"/>
                <a:sym typeface="Calibri"/>
              </a:rPr>
              <a:t>Le wireframe</a:t>
            </a:r>
            <a:endParaRPr sz="2400" b="0" i="0" u="none" strike="noStrike" cap="none" dirty="0">
              <a:solidFill>
                <a:schemeClr val="dk1"/>
              </a:solidFill>
              <a:latin typeface="Calibri"/>
              <a:ea typeface="Calibri"/>
              <a:cs typeface="Calibri"/>
              <a:sym typeface="Calibri"/>
            </a:endParaRPr>
          </a:p>
          <a:p>
            <a:pPr marL="342900" marR="0" lvl="0" indent="-342900" algn="l" rtl="0">
              <a:lnSpc>
                <a:spcPct val="107000"/>
              </a:lnSpc>
              <a:spcBef>
                <a:spcPts val="800"/>
              </a:spcBef>
              <a:spcAft>
                <a:spcPts val="0"/>
              </a:spcAft>
              <a:buClr>
                <a:schemeClr val="dk1"/>
              </a:buClr>
              <a:buSzPts val="2400"/>
              <a:buFont typeface="Noto Sans Symbols"/>
              <a:buChar char="∙"/>
            </a:pPr>
            <a:r>
              <a:rPr lang="fr-FR" sz="2400" b="0" i="0" u="none" strike="noStrike" cap="none" dirty="0">
                <a:solidFill>
                  <a:schemeClr val="dk1"/>
                </a:solidFill>
                <a:latin typeface="Calibri"/>
                <a:ea typeface="Calibri"/>
                <a:cs typeface="Calibri"/>
                <a:sym typeface="Calibri"/>
              </a:rPr>
              <a:t>Le </a:t>
            </a:r>
            <a:r>
              <a:rPr lang="fr-FR" sz="2400" b="0" i="0" u="none" strike="noStrike" cap="none" dirty="0" err="1">
                <a:solidFill>
                  <a:schemeClr val="dk1"/>
                </a:solidFill>
                <a:latin typeface="Calibri"/>
                <a:ea typeface="Calibri"/>
                <a:cs typeface="Calibri"/>
                <a:sym typeface="Calibri"/>
              </a:rPr>
              <a:t>mockup</a:t>
            </a:r>
            <a:endParaRPr sz="2400" b="0" i="0" u="none" strike="noStrike" cap="none" dirty="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Chacune des maquettes présentées est une étape nécessaire à la réalisation d’un projet clair et solide, sans cela, ce serait comme avancer dans un tunnel la nuit sans aucune source de lumière ! Toutefois, il y a encore une petite chose à savoir avant de se lancer dans la mise en place d’une maquette…</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grpSp>
        <p:nvGrpSpPr>
          <p:cNvPr id="575" name="Google Shape;575;p30"/>
          <p:cNvGrpSpPr/>
          <p:nvPr/>
        </p:nvGrpSpPr>
        <p:grpSpPr>
          <a:xfrm>
            <a:off x="0" y="-27077"/>
            <a:ext cx="12198786" cy="6918331"/>
            <a:chOff x="0" y="-27077"/>
            <a:chExt cx="12198786" cy="6918331"/>
          </a:xfrm>
        </p:grpSpPr>
        <p:sp>
          <p:nvSpPr>
            <p:cNvPr id="576" name="Google Shape;576;p30"/>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577" name="Google Shape;577;p30"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578" name="Google Shape;578;p30"/>
            <p:cNvGrpSpPr/>
            <p:nvPr/>
          </p:nvGrpSpPr>
          <p:grpSpPr>
            <a:xfrm>
              <a:off x="0" y="-27077"/>
              <a:ext cx="12198786" cy="1184348"/>
              <a:chOff x="0" y="-27077"/>
              <a:chExt cx="12198786" cy="1184348"/>
            </a:xfrm>
          </p:grpSpPr>
          <p:sp>
            <p:nvSpPr>
              <p:cNvPr id="579" name="Google Shape;579;p30"/>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80" name="Google Shape;580;p30"/>
              <p:cNvGrpSpPr/>
              <p:nvPr/>
            </p:nvGrpSpPr>
            <p:grpSpPr>
              <a:xfrm>
                <a:off x="65317" y="-27077"/>
                <a:ext cx="12053972" cy="665861"/>
                <a:chOff x="65317" y="-27077"/>
                <a:chExt cx="12053972" cy="665861"/>
              </a:xfrm>
            </p:grpSpPr>
            <p:pic>
              <p:nvPicPr>
                <p:cNvPr id="581" name="Google Shape;581;p30"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582" name="Google Shape;582;p30"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583" name="Google Shape;583;p30"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584" name="Google Shape;584;p30"/>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585" name="Google Shape;585;p30"/>
            <p:cNvGrpSpPr/>
            <p:nvPr/>
          </p:nvGrpSpPr>
          <p:grpSpPr>
            <a:xfrm>
              <a:off x="0" y="6480854"/>
              <a:ext cx="12198785" cy="410400"/>
              <a:chOff x="0" y="6480854"/>
              <a:chExt cx="12198785" cy="410400"/>
            </a:xfrm>
          </p:grpSpPr>
          <p:sp>
            <p:nvSpPr>
              <p:cNvPr id="586" name="Google Shape;586;p30"/>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87" name="Google Shape;587;p30"/>
              <p:cNvGrpSpPr/>
              <p:nvPr/>
            </p:nvGrpSpPr>
            <p:grpSpPr>
              <a:xfrm>
                <a:off x="0" y="6480854"/>
                <a:ext cx="12198785" cy="410400"/>
                <a:chOff x="0" y="6480855"/>
                <a:chExt cx="12198785" cy="406597"/>
              </a:xfrm>
            </p:grpSpPr>
            <p:sp>
              <p:nvSpPr>
                <p:cNvPr id="588" name="Google Shape;588;p30"/>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89" name="Google Shape;589;p30"/>
                <p:cNvGrpSpPr/>
                <p:nvPr/>
              </p:nvGrpSpPr>
              <p:grpSpPr>
                <a:xfrm>
                  <a:off x="7331819" y="6511997"/>
                  <a:ext cx="4794864" cy="344314"/>
                  <a:chOff x="7331819" y="6511997"/>
                  <a:chExt cx="4794864" cy="344314"/>
                </a:xfrm>
              </p:grpSpPr>
              <p:pic>
                <p:nvPicPr>
                  <p:cNvPr id="590" name="Google Shape;590;p30"/>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591" name="Google Shape;591;p30"/>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592" name="Google Shape;592;p30"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593" name="Google Shape;593;p30"/>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594" name="Google Shape;594;p30"/>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595" name="Google Shape;595;p30"/>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596" name="Google Shape;596;p30"/>
          <p:cNvSpPr/>
          <p:nvPr/>
        </p:nvSpPr>
        <p:spPr>
          <a:xfrm>
            <a:off x="592282" y="2152426"/>
            <a:ext cx="10915724" cy="2358466"/>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Dans un projet sérieux, il </a:t>
            </a:r>
            <a:r>
              <a:rPr lang="fr-FR" sz="2400">
                <a:solidFill>
                  <a:schemeClr val="dk1"/>
                </a:solidFill>
                <a:latin typeface="Calibri"/>
                <a:ea typeface="Calibri"/>
                <a:cs typeface="Calibri"/>
                <a:sym typeface="Calibri"/>
              </a:rPr>
              <a:t>est</a:t>
            </a:r>
            <a:r>
              <a:rPr lang="fr-FR" sz="2400" b="0" i="0" u="none" strike="noStrike" cap="none">
                <a:solidFill>
                  <a:schemeClr val="dk1"/>
                </a:solidFill>
                <a:latin typeface="Calibri"/>
                <a:ea typeface="Calibri"/>
                <a:cs typeface="Calibri"/>
                <a:sym typeface="Calibri"/>
              </a:rPr>
              <a:t> fortement déconseillé de coder directement, il en va de même pour la mise en place des maquettes.</a:t>
            </a:r>
            <a:endParaRPr/>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Il y a donc une étape cruciale qui nous est nécessaire… c’est-à-dire, lister nos pages!</a:t>
            </a:r>
            <a:endParaRPr/>
          </a:p>
          <a:p>
            <a:pPr marL="0" marR="0" lvl="0" indent="0" algn="l" rtl="0">
              <a:lnSpc>
                <a:spcPct val="107000"/>
              </a:lnSpc>
              <a:spcBef>
                <a:spcPts val="80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Nous allons donc aborder l’arborescence.</a:t>
            </a:r>
            <a:endParaRPr sz="2400" b="0" i="0" u="none" strike="noStrike" cap="none">
              <a:solidFill>
                <a:schemeClr val="dk1"/>
              </a:solidFill>
              <a:latin typeface="Calibri"/>
              <a:ea typeface="Calibri"/>
              <a:cs typeface="Calibri"/>
              <a:sym typeface="Calibri"/>
            </a:endParaRPr>
          </a:p>
        </p:txBody>
      </p:sp>
      <p:sp>
        <p:nvSpPr>
          <p:cNvPr id="597" name="Google Shape;597;p30"/>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a:t>
            </a:r>
            <a:endParaRPr sz="3200" b="0" i="0" u="none" strike="noStrike" cap="none">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grpSp>
        <p:nvGrpSpPr>
          <p:cNvPr id="603" name="Google Shape;603;p31"/>
          <p:cNvGrpSpPr/>
          <p:nvPr/>
        </p:nvGrpSpPr>
        <p:grpSpPr>
          <a:xfrm>
            <a:off x="0" y="-27077"/>
            <a:ext cx="12198786" cy="6918331"/>
            <a:chOff x="0" y="-27077"/>
            <a:chExt cx="12198786" cy="6918331"/>
          </a:xfrm>
        </p:grpSpPr>
        <p:sp>
          <p:nvSpPr>
            <p:cNvPr id="604" name="Google Shape;604;p31"/>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605" name="Google Shape;605;p31"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606" name="Google Shape;606;p31"/>
            <p:cNvGrpSpPr/>
            <p:nvPr/>
          </p:nvGrpSpPr>
          <p:grpSpPr>
            <a:xfrm>
              <a:off x="0" y="-27077"/>
              <a:ext cx="12198786" cy="1184348"/>
              <a:chOff x="0" y="-27077"/>
              <a:chExt cx="12198786" cy="1184348"/>
            </a:xfrm>
          </p:grpSpPr>
          <p:sp>
            <p:nvSpPr>
              <p:cNvPr id="607" name="Google Shape;607;p31"/>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08" name="Google Shape;608;p31"/>
              <p:cNvGrpSpPr/>
              <p:nvPr/>
            </p:nvGrpSpPr>
            <p:grpSpPr>
              <a:xfrm>
                <a:off x="65317" y="-27077"/>
                <a:ext cx="12053972" cy="665861"/>
                <a:chOff x="65317" y="-27077"/>
                <a:chExt cx="12053972" cy="665861"/>
              </a:xfrm>
            </p:grpSpPr>
            <p:pic>
              <p:nvPicPr>
                <p:cNvPr id="609" name="Google Shape;609;p31"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610" name="Google Shape;610;p31"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611" name="Google Shape;611;p31"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612" name="Google Shape;612;p31"/>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613" name="Google Shape;613;p31"/>
            <p:cNvGrpSpPr/>
            <p:nvPr/>
          </p:nvGrpSpPr>
          <p:grpSpPr>
            <a:xfrm>
              <a:off x="0" y="6480854"/>
              <a:ext cx="12198785" cy="410400"/>
              <a:chOff x="0" y="6480854"/>
              <a:chExt cx="12198785" cy="410400"/>
            </a:xfrm>
          </p:grpSpPr>
          <p:sp>
            <p:nvSpPr>
              <p:cNvPr id="614" name="Google Shape;614;p31"/>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15" name="Google Shape;615;p31"/>
              <p:cNvGrpSpPr/>
              <p:nvPr/>
            </p:nvGrpSpPr>
            <p:grpSpPr>
              <a:xfrm>
                <a:off x="0" y="6480854"/>
                <a:ext cx="12198785" cy="410400"/>
                <a:chOff x="0" y="6480855"/>
                <a:chExt cx="12198785" cy="406597"/>
              </a:xfrm>
            </p:grpSpPr>
            <p:sp>
              <p:nvSpPr>
                <p:cNvPr id="616" name="Google Shape;616;p31"/>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17" name="Google Shape;617;p31"/>
                <p:cNvGrpSpPr/>
                <p:nvPr/>
              </p:nvGrpSpPr>
              <p:grpSpPr>
                <a:xfrm>
                  <a:off x="7331819" y="6511997"/>
                  <a:ext cx="4794864" cy="344314"/>
                  <a:chOff x="7331819" y="6511997"/>
                  <a:chExt cx="4794864" cy="344314"/>
                </a:xfrm>
              </p:grpSpPr>
              <p:pic>
                <p:nvPicPr>
                  <p:cNvPr id="618" name="Google Shape;618;p31"/>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619" name="Google Shape;619;p31"/>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620" name="Google Shape;620;p31"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621" name="Google Shape;621;p31"/>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622" name="Google Shape;622;p31"/>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623" name="Google Shape;623;p31"/>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624" name="Google Shape;624;p31"/>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 L’arborescence </a:t>
            </a:r>
            <a:endParaRPr sz="3200" b="0" i="0" u="none" strike="noStrike" cap="none">
              <a:solidFill>
                <a:schemeClr val="dk1"/>
              </a:solidFill>
              <a:latin typeface="Calibri"/>
              <a:ea typeface="Calibri"/>
              <a:cs typeface="Calibri"/>
              <a:sym typeface="Calibri"/>
            </a:endParaRPr>
          </a:p>
        </p:txBody>
      </p:sp>
      <p:sp>
        <p:nvSpPr>
          <p:cNvPr id="625" name="Google Shape;625;p31"/>
          <p:cNvSpPr/>
          <p:nvPr/>
        </p:nvSpPr>
        <p:spPr>
          <a:xfrm>
            <a:off x="414346" y="2155612"/>
            <a:ext cx="11544249" cy="12003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L’arborescence est une étape intéressante puisqu’elle permet de hiérarchiser les différentes pages de votre site web via une structure visuelle. </a:t>
            </a:r>
            <a:endParaRPr sz="2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Mais une image v</a:t>
            </a:r>
            <a:r>
              <a:rPr lang="fr-FR" sz="2400">
                <a:solidFill>
                  <a:schemeClr val="dk1"/>
                </a:solidFill>
                <a:latin typeface="Calibri"/>
                <a:ea typeface="Calibri"/>
                <a:cs typeface="Calibri"/>
                <a:sym typeface="Calibri"/>
              </a:rPr>
              <a:t>aut</a:t>
            </a:r>
            <a:r>
              <a:rPr lang="fr-FR" sz="2400" b="0" i="0" u="none" strike="noStrike" cap="none">
                <a:solidFill>
                  <a:schemeClr val="dk1"/>
                </a:solidFill>
                <a:latin typeface="Calibri"/>
                <a:ea typeface="Calibri"/>
                <a:cs typeface="Calibri"/>
                <a:sym typeface="Calibri"/>
              </a:rPr>
              <a:t> mieux que mille mots donc voici un petit exemple :</a:t>
            </a:r>
            <a:endParaRPr sz="2400" b="0" i="0" u="none" strike="noStrike" cap="none">
              <a:solidFill>
                <a:schemeClr val="dk1"/>
              </a:solidFill>
              <a:latin typeface="Calibri"/>
              <a:ea typeface="Calibri"/>
              <a:cs typeface="Calibri"/>
              <a:sym typeface="Calibri"/>
            </a:endParaRPr>
          </a:p>
        </p:txBody>
      </p:sp>
      <p:pic>
        <p:nvPicPr>
          <p:cNvPr id="626" name="Google Shape;626;p31"/>
          <p:cNvPicPr preferRelativeResize="0"/>
          <p:nvPr/>
        </p:nvPicPr>
        <p:blipFill rotWithShape="1">
          <a:blip r:embed="rId13">
            <a:alphaModFix/>
          </a:blip>
          <a:srcRect b="16099"/>
          <a:stretch/>
        </p:blipFill>
        <p:spPr>
          <a:xfrm>
            <a:off x="509753" y="3548539"/>
            <a:ext cx="11179277" cy="289243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grpSp>
        <p:nvGrpSpPr>
          <p:cNvPr id="115" name="Google Shape;115;p2"/>
          <p:cNvGrpSpPr/>
          <p:nvPr/>
        </p:nvGrpSpPr>
        <p:grpSpPr>
          <a:xfrm>
            <a:off x="0" y="-27077"/>
            <a:ext cx="12198786" cy="6918331"/>
            <a:chOff x="0" y="-27077"/>
            <a:chExt cx="12198786" cy="6918331"/>
          </a:xfrm>
        </p:grpSpPr>
        <p:sp>
          <p:nvSpPr>
            <p:cNvPr id="116" name="Google Shape;116;p2"/>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17" name="Google Shape;117;p2"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118" name="Google Shape;118;p2"/>
            <p:cNvGrpSpPr/>
            <p:nvPr/>
          </p:nvGrpSpPr>
          <p:grpSpPr>
            <a:xfrm>
              <a:off x="0" y="-27077"/>
              <a:ext cx="12198786" cy="1184348"/>
              <a:chOff x="0" y="-27077"/>
              <a:chExt cx="12198786" cy="1184348"/>
            </a:xfrm>
          </p:grpSpPr>
          <p:sp>
            <p:nvSpPr>
              <p:cNvPr id="119" name="Google Shape;119;p2"/>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0" name="Google Shape;120;p2"/>
              <p:cNvGrpSpPr/>
              <p:nvPr/>
            </p:nvGrpSpPr>
            <p:grpSpPr>
              <a:xfrm>
                <a:off x="65317" y="-27077"/>
                <a:ext cx="12053972" cy="665861"/>
                <a:chOff x="65317" y="-27077"/>
                <a:chExt cx="12053972" cy="665861"/>
              </a:xfrm>
            </p:grpSpPr>
            <p:pic>
              <p:nvPicPr>
                <p:cNvPr id="121" name="Google Shape;121;p2"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122" name="Google Shape;122;p2"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123" name="Google Shape;123;p2"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124" name="Google Shape;124;p2"/>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125" name="Google Shape;125;p2"/>
            <p:cNvGrpSpPr/>
            <p:nvPr/>
          </p:nvGrpSpPr>
          <p:grpSpPr>
            <a:xfrm>
              <a:off x="0" y="6480854"/>
              <a:ext cx="12198785" cy="410400"/>
              <a:chOff x="0" y="6480854"/>
              <a:chExt cx="12198785" cy="410400"/>
            </a:xfrm>
          </p:grpSpPr>
          <p:sp>
            <p:nvSpPr>
              <p:cNvPr id="126" name="Google Shape;126;p2"/>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7" name="Google Shape;127;p2"/>
              <p:cNvGrpSpPr/>
              <p:nvPr/>
            </p:nvGrpSpPr>
            <p:grpSpPr>
              <a:xfrm>
                <a:off x="0" y="6480854"/>
                <a:ext cx="12198785" cy="410400"/>
                <a:chOff x="0" y="6480855"/>
                <a:chExt cx="12198785" cy="406597"/>
              </a:xfrm>
            </p:grpSpPr>
            <p:sp>
              <p:nvSpPr>
                <p:cNvPr id="128" name="Google Shape;128;p2"/>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9" name="Google Shape;129;p2"/>
                <p:cNvGrpSpPr/>
                <p:nvPr/>
              </p:nvGrpSpPr>
              <p:grpSpPr>
                <a:xfrm>
                  <a:off x="7331819" y="6511997"/>
                  <a:ext cx="4794864" cy="344314"/>
                  <a:chOff x="7331819" y="6511997"/>
                  <a:chExt cx="4794864" cy="344314"/>
                </a:xfrm>
              </p:grpSpPr>
              <p:pic>
                <p:nvPicPr>
                  <p:cNvPr id="130" name="Google Shape;130;p2"/>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131" name="Google Shape;131;p2"/>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132" name="Google Shape;132;p2"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133" name="Google Shape;133;p2"/>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134" name="Google Shape;134;p2"/>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135" name="Google Shape;135;p2"/>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orbel"/>
                <a:ea typeface="Corbel"/>
                <a:cs typeface="Corbel"/>
                <a:sym typeface="Corbel"/>
              </a:rPr>
              <a:t>Le maquettage</a:t>
            </a:r>
            <a:endParaRPr sz="1800" b="0" i="0" u="none" strike="noStrike" cap="none">
              <a:solidFill>
                <a:srgbClr val="FFFFFF"/>
              </a:solidFill>
              <a:latin typeface="Corbel"/>
              <a:ea typeface="Corbel"/>
              <a:cs typeface="Corbel"/>
              <a:sym typeface="Corbel"/>
            </a:endParaRPr>
          </a:p>
        </p:txBody>
      </p:sp>
      <p:sp>
        <p:nvSpPr>
          <p:cNvPr id="136" name="Google Shape;136;p2"/>
          <p:cNvSpPr/>
          <p:nvPr/>
        </p:nvSpPr>
        <p:spPr>
          <a:xfrm>
            <a:off x="1928881" y="2249030"/>
            <a:ext cx="3757439"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orbel"/>
                <a:ea typeface="Corbel"/>
                <a:cs typeface="Corbel"/>
                <a:sym typeface="Corbel"/>
              </a:rPr>
              <a:t>	</a:t>
            </a:r>
            <a:endParaRPr sz="2400" b="0" i="0" u="none" strike="noStrike" cap="none">
              <a:solidFill>
                <a:schemeClr val="dk1"/>
              </a:solidFill>
              <a:latin typeface="Corbel"/>
              <a:ea typeface="Corbel"/>
              <a:cs typeface="Corbel"/>
              <a:sym typeface="Corbel"/>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orbel"/>
                <a:ea typeface="Corbel"/>
                <a:cs typeface="Corbel"/>
                <a:sym typeface="Corbel"/>
              </a:rPr>
              <a:t>Balsamiq Wireframe</a:t>
            </a:r>
            <a:endParaRPr sz="2400" b="0" i="0" u="none" strike="noStrike" cap="none">
              <a:solidFill>
                <a:schemeClr val="dk1"/>
              </a:solidFill>
              <a:latin typeface="Corbel"/>
              <a:ea typeface="Corbel"/>
              <a:cs typeface="Corbel"/>
              <a:sym typeface="Corbel"/>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orbel"/>
                <a:ea typeface="Corbel"/>
                <a:cs typeface="Corbel"/>
                <a:sym typeface="Corbel"/>
              </a:rPr>
              <a:t>	</a:t>
            </a:r>
            <a:endParaRPr sz="2400" b="0" i="0" u="none" strike="noStrike" cap="none">
              <a:solidFill>
                <a:schemeClr val="dk1"/>
              </a:solidFill>
              <a:latin typeface="Corbel"/>
              <a:ea typeface="Corbel"/>
              <a:cs typeface="Corbel"/>
              <a:sym typeface="Corbel"/>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orbel"/>
              <a:ea typeface="Corbel"/>
              <a:cs typeface="Corbel"/>
              <a:sym typeface="Corbel"/>
            </a:endParaRPr>
          </a:p>
        </p:txBody>
      </p:sp>
      <p:sp>
        <p:nvSpPr>
          <p:cNvPr id="137" name="Google Shape;137;p2"/>
          <p:cNvSpPr/>
          <p:nvPr/>
        </p:nvSpPr>
        <p:spPr>
          <a:xfrm>
            <a:off x="399386" y="1362461"/>
            <a:ext cx="11559209"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orbel"/>
                <a:ea typeface="Corbel"/>
                <a:cs typeface="Corbel"/>
                <a:sym typeface="Corbel"/>
              </a:rPr>
              <a:t>Dans un premier temps</a:t>
            </a:r>
            <a:endParaRPr sz="2400" b="0" i="0" u="none" strike="noStrike" cap="none">
              <a:solidFill>
                <a:schemeClr val="dk1"/>
              </a:solidFill>
              <a:latin typeface="Corbel"/>
              <a:ea typeface="Corbel"/>
              <a:cs typeface="Corbel"/>
              <a:sym typeface="Corbel"/>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orbel"/>
              <a:ea typeface="Corbel"/>
              <a:cs typeface="Corbel"/>
              <a:sym typeface="Corbel"/>
            </a:endParaRPr>
          </a:p>
        </p:txBody>
      </p:sp>
      <p:pic>
        <p:nvPicPr>
          <p:cNvPr id="138" name="Google Shape;138;p2"/>
          <p:cNvPicPr preferRelativeResize="0"/>
          <p:nvPr/>
        </p:nvPicPr>
        <p:blipFill rotWithShape="1">
          <a:blip r:embed="rId13">
            <a:alphaModFix/>
          </a:blip>
          <a:srcRect/>
          <a:stretch/>
        </p:blipFill>
        <p:spPr>
          <a:xfrm>
            <a:off x="2451267" y="3206710"/>
            <a:ext cx="1577320" cy="1577320"/>
          </a:xfrm>
          <a:prstGeom prst="rect">
            <a:avLst/>
          </a:prstGeom>
          <a:noFill/>
          <a:ln>
            <a:noFill/>
          </a:ln>
        </p:spPr>
      </p:pic>
      <p:pic>
        <p:nvPicPr>
          <p:cNvPr id="139" name="Google Shape;139;p2"/>
          <p:cNvPicPr preferRelativeResize="0"/>
          <p:nvPr/>
        </p:nvPicPr>
        <p:blipFill rotWithShape="1">
          <a:blip r:embed="rId14">
            <a:alphaModFix/>
          </a:blip>
          <a:srcRect/>
          <a:stretch/>
        </p:blipFill>
        <p:spPr>
          <a:xfrm>
            <a:off x="7366860" y="3146977"/>
            <a:ext cx="2657023" cy="1992766"/>
          </a:xfrm>
          <a:prstGeom prst="rect">
            <a:avLst/>
          </a:prstGeom>
          <a:noFill/>
          <a:ln>
            <a:noFill/>
          </a:ln>
        </p:spPr>
      </p:pic>
      <p:sp>
        <p:nvSpPr>
          <p:cNvPr id="140" name="Google Shape;140;p2"/>
          <p:cNvSpPr/>
          <p:nvPr/>
        </p:nvSpPr>
        <p:spPr>
          <a:xfrm>
            <a:off x="8204691" y="2645432"/>
            <a:ext cx="98135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orbel"/>
                <a:ea typeface="Corbel"/>
                <a:cs typeface="Corbel"/>
                <a:sym typeface="Corbel"/>
              </a:rPr>
              <a:t>Figma</a:t>
            </a:r>
            <a:endParaRPr sz="2400" b="0" i="0" u="none" strike="noStrike" cap="none">
              <a:solidFill>
                <a:schemeClr val="dk1"/>
              </a:solidFill>
              <a:latin typeface="Corbel"/>
              <a:ea typeface="Corbel"/>
              <a:cs typeface="Corbel"/>
              <a:sym typeface="Corbe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grpSp>
        <p:nvGrpSpPr>
          <p:cNvPr id="632" name="Google Shape;632;p32"/>
          <p:cNvGrpSpPr/>
          <p:nvPr/>
        </p:nvGrpSpPr>
        <p:grpSpPr>
          <a:xfrm>
            <a:off x="0" y="-27077"/>
            <a:ext cx="12198786" cy="6918331"/>
            <a:chOff x="0" y="-27077"/>
            <a:chExt cx="12198786" cy="6918331"/>
          </a:xfrm>
        </p:grpSpPr>
        <p:sp>
          <p:nvSpPr>
            <p:cNvPr id="633" name="Google Shape;633;p32"/>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634" name="Google Shape;634;p32"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635" name="Google Shape;635;p32"/>
            <p:cNvGrpSpPr/>
            <p:nvPr/>
          </p:nvGrpSpPr>
          <p:grpSpPr>
            <a:xfrm>
              <a:off x="0" y="-27077"/>
              <a:ext cx="12198786" cy="1184348"/>
              <a:chOff x="0" y="-27077"/>
              <a:chExt cx="12198786" cy="1184348"/>
            </a:xfrm>
          </p:grpSpPr>
          <p:sp>
            <p:nvSpPr>
              <p:cNvPr id="636" name="Google Shape;636;p32"/>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37" name="Google Shape;637;p32"/>
              <p:cNvGrpSpPr/>
              <p:nvPr/>
            </p:nvGrpSpPr>
            <p:grpSpPr>
              <a:xfrm>
                <a:off x="65317" y="-27077"/>
                <a:ext cx="12053972" cy="665861"/>
                <a:chOff x="65317" y="-27077"/>
                <a:chExt cx="12053972" cy="665861"/>
              </a:xfrm>
            </p:grpSpPr>
            <p:pic>
              <p:nvPicPr>
                <p:cNvPr id="638" name="Google Shape;638;p32"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639" name="Google Shape;639;p32"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640" name="Google Shape;640;p32"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641" name="Google Shape;641;p32"/>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642" name="Google Shape;642;p32"/>
            <p:cNvGrpSpPr/>
            <p:nvPr/>
          </p:nvGrpSpPr>
          <p:grpSpPr>
            <a:xfrm>
              <a:off x="0" y="6480854"/>
              <a:ext cx="12198785" cy="410400"/>
              <a:chOff x="0" y="6480854"/>
              <a:chExt cx="12198785" cy="410400"/>
            </a:xfrm>
          </p:grpSpPr>
          <p:sp>
            <p:nvSpPr>
              <p:cNvPr id="643" name="Google Shape;643;p32"/>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44" name="Google Shape;644;p32"/>
              <p:cNvGrpSpPr/>
              <p:nvPr/>
            </p:nvGrpSpPr>
            <p:grpSpPr>
              <a:xfrm>
                <a:off x="0" y="6480854"/>
                <a:ext cx="12198785" cy="410400"/>
                <a:chOff x="0" y="6480855"/>
                <a:chExt cx="12198785" cy="406597"/>
              </a:xfrm>
            </p:grpSpPr>
            <p:sp>
              <p:nvSpPr>
                <p:cNvPr id="645" name="Google Shape;645;p32"/>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46" name="Google Shape;646;p32"/>
                <p:cNvGrpSpPr/>
                <p:nvPr/>
              </p:nvGrpSpPr>
              <p:grpSpPr>
                <a:xfrm>
                  <a:off x="7331819" y="6511997"/>
                  <a:ext cx="4794864" cy="344314"/>
                  <a:chOff x="7331819" y="6511997"/>
                  <a:chExt cx="4794864" cy="344314"/>
                </a:xfrm>
              </p:grpSpPr>
              <p:pic>
                <p:nvPicPr>
                  <p:cNvPr id="647" name="Google Shape;647;p32"/>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648" name="Google Shape;648;p32"/>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649" name="Google Shape;649;p32"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650" name="Google Shape;650;p32"/>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651" name="Google Shape;651;p32"/>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652" name="Google Shape;652;p32"/>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653" name="Google Shape;653;p32"/>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 L’arborescence </a:t>
            </a:r>
            <a:endParaRPr sz="3200" b="0" i="0" u="none" strike="noStrike" cap="none">
              <a:solidFill>
                <a:schemeClr val="dk1"/>
              </a:solidFill>
              <a:latin typeface="Calibri"/>
              <a:ea typeface="Calibri"/>
              <a:cs typeface="Calibri"/>
              <a:sym typeface="Calibri"/>
            </a:endParaRPr>
          </a:p>
        </p:txBody>
      </p:sp>
      <p:sp>
        <p:nvSpPr>
          <p:cNvPr id="654" name="Google Shape;654;p32"/>
          <p:cNvSpPr/>
          <p:nvPr/>
        </p:nvSpPr>
        <p:spPr>
          <a:xfrm>
            <a:off x="414346" y="2155612"/>
            <a:ext cx="11544249" cy="4041747"/>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En faisant une arborescence, cela permet de mieux appréhender le lien entre chaque page de votre site et donc si la navigation sera simple ou non pour un utilisateur.</a:t>
            </a:r>
            <a:endParaRPr/>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Voici quelques conseils pour débuter au mieux une arborescence :</a:t>
            </a:r>
            <a:endParaRPr/>
          </a:p>
          <a:p>
            <a:pPr marL="342900" marR="0" lvl="0" indent="-342900" algn="l" rtl="0">
              <a:lnSpc>
                <a:spcPct val="107000"/>
              </a:lnSpc>
              <a:spcBef>
                <a:spcPts val="800"/>
              </a:spcBef>
              <a:spcAft>
                <a:spcPts val="0"/>
              </a:spcAft>
              <a:buClr>
                <a:schemeClr val="dk1"/>
              </a:buClr>
              <a:buSzPts val="2400"/>
              <a:buFont typeface="Noto Sans Symbols"/>
              <a:buChar char="∙"/>
            </a:pPr>
            <a:r>
              <a:rPr lang="fr-FR" sz="2400" b="0" i="0" u="none" strike="noStrike" cap="none">
                <a:solidFill>
                  <a:schemeClr val="dk1"/>
                </a:solidFill>
                <a:latin typeface="Calibri"/>
                <a:ea typeface="Calibri"/>
                <a:cs typeface="Calibri"/>
                <a:sym typeface="Calibri"/>
              </a:rPr>
              <a:t>Établissez la hiérarchie (niveaux) de chaque élément de votre site. </a:t>
            </a:r>
            <a:endParaRPr/>
          </a:p>
          <a:p>
            <a:pPr marL="342900" marR="0" lvl="0" indent="-342900" algn="l" rtl="0">
              <a:lnSpc>
                <a:spcPct val="107000"/>
              </a:lnSpc>
              <a:spcBef>
                <a:spcPts val="0"/>
              </a:spcBef>
              <a:spcAft>
                <a:spcPts val="0"/>
              </a:spcAft>
              <a:buClr>
                <a:schemeClr val="dk1"/>
              </a:buClr>
              <a:buSzPts val="2400"/>
              <a:buFont typeface="Noto Sans Symbols"/>
              <a:buChar char="∙"/>
            </a:pPr>
            <a:r>
              <a:rPr lang="fr-FR" sz="2400" b="0" i="0" u="none" strike="noStrike" cap="none">
                <a:solidFill>
                  <a:schemeClr val="dk1"/>
                </a:solidFill>
                <a:latin typeface="Calibri"/>
                <a:ea typeface="Calibri"/>
                <a:cs typeface="Calibri"/>
                <a:sym typeface="Calibri"/>
              </a:rPr>
              <a:t>Une fois sur le site, l’utilisateur doit trouver ce qu’il cherche en trois clics ! </a:t>
            </a:r>
            <a:endParaRPr/>
          </a:p>
          <a:p>
            <a:pPr marL="342900" marR="0" lvl="0" indent="-342900" algn="l" rtl="0">
              <a:lnSpc>
                <a:spcPct val="107000"/>
              </a:lnSpc>
              <a:spcBef>
                <a:spcPts val="0"/>
              </a:spcBef>
              <a:spcAft>
                <a:spcPts val="0"/>
              </a:spcAft>
              <a:buClr>
                <a:schemeClr val="dk1"/>
              </a:buClr>
              <a:buSzPts val="2400"/>
              <a:buFont typeface="Noto Sans Symbols"/>
              <a:buChar char="∙"/>
            </a:pPr>
            <a:r>
              <a:rPr lang="fr-FR" sz="2400" b="0" i="0" u="none" strike="noStrike" cap="none">
                <a:solidFill>
                  <a:schemeClr val="dk1"/>
                </a:solidFill>
                <a:latin typeface="Calibri"/>
                <a:ea typeface="Calibri"/>
                <a:cs typeface="Calibri"/>
                <a:sym typeface="Calibri"/>
              </a:rPr>
              <a:t>Prenez le temps de regarder ce qui se fait ailleurs ! </a:t>
            </a:r>
            <a:endParaRPr/>
          </a:p>
          <a:p>
            <a:pPr marL="0" marR="0" lvl="0" indent="0" algn="l" rtl="0">
              <a:lnSpc>
                <a:spcPct val="107000"/>
              </a:lnSpc>
              <a:spcBef>
                <a:spcPts val="800"/>
              </a:spcBef>
              <a:spcAft>
                <a:spcPts val="0"/>
              </a:spcAft>
              <a:buClr>
                <a:schemeClr val="dk1"/>
              </a:buClr>
              <a:buSzPts val="2400"/>
              <a:buFont typeface="Arial"/>
              <a:buNone/>
            </a:pPr>
            <a:r>
              <a:rPr lang="fr-FR" sz="2400" b="1" i="0" u="none" strike="noStrike" cap="none">
                <a:solidFill>
                  <a:schemeClr val="dk1"/>
                </a:solidFill>
                <a:latin typeface="Calibri"/>
                <a:ea typeface="Calibri"/>
                <a:cs typeface="Calibri"/>
                <a:sym typeface="Calibri"/>
              </a:rPr>
              <a:t>Quel outil utiliser ? </a:t>
            </a:r>
            <a:endParaRPr sz="1400" b="1" i="0" u="none" strike="noStrike" cap="none">
              <a:solidFill>
                <a:schemeClr val="dk1"/>
              </a:solidFill>
              <a:latin typeface="Calibri"/>
              <a:ea typeface="Calibri"/>
              <a:cs typeface="Calibri"/>
              <a:sym typeface="Calibri"/>
            </a:endParaRPr>
          </a:p>
          <a:p>
            <a:pPr marL="276225" marR="0" lvl="0" indent="0" algn="l" rtl="0">
              <a:lnSpc>
                <a:spcPct val="107000"/>
              </a:lnSpc>
              <a:spcBef>
                <a:spcPts val="80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Vous pouvez utiliser la plupart des outils précisés précédemment, mais je vous conseille le site gloomaps qui permet de créer simplement et de sauvegarder vos arborescences.</a:t>
            </a:r>
            <a:endParaRPr sz="1400" b="0" i="0" u="none" strike="noStrike" cap="none">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grpSp>
        <p:nvGrpSpPr>
          <p:cNvPr id="660" name="Google Shape;660;p33"/>
          <p:cNvGrpSpPr/>
          <p:nvPr/>
        </p:nvGrpSpPr>
        <p:grpSpPr>
          <a:xfrm>
            <a:off x="0" y="-27077"/>
            <a:ext cx="12198786" cy="6918331"/>
            <a:chOff x="0" y="-27077"/>
            <a:chExt cx="12198786" cy="6918331"/>
          </a:xfrm>
        </p:grpSpPr>
        <p:sp>
          <p:nvSpPr>
            <p:cNvPr id="661" name="Google Shape;661;p33"/>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662" name="Google Shape;662;p33"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663" name="Google Shape;663;p33"/>
            <p:cNvGrpSpPr/>
            <p:nvPr/>
          </p:nvGrpSpPr>
          <p:grpSpPr>
            <a:xfrm>
              <a:off x="0" y="-27077"/>
              <a:ext cx="12198786" cy="1184348"/>
              <a:chOff x="0" y="-27077"/>
              <a:chExt cx="12198786" cy="1184348"/>
            </a:xfrm>
          </p:grpSpPr>
          <p:sp>
            <p:nvSpPr>
              <p:cNvPr id="664" name="Google Shape;664;p33"/>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65" name="Google Shape;665;p33"/>
              <p:cNvGrpSpPr/>
              <p:nvPr/>
            </p:nvGrpSpPr>
            <p:grpSpPr>
              <a:xfrm>
                <a:off x="65317" y="-27077"/>
                <a:ext cx="12053972" cy="665861"/>
                <a:chOff x="65317" y="-27077"/>
                <a:chExt cx="12053972" cy="665861"/>
              </a:xfrm>
            </p:grpSpPr>
            <p:pic>
              <p:nvPicPr>
                <p:cNvPr id="666" name="Google Shape;666;p33"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667" name="Google Shape;667;p33"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668" name="Google Shape;668;p33"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669" name="Google Shape;669;p33"/>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670" name="Google Shape;670;p33"/>
            <p:cNvGrpSpPr/>
            <p:nvPr/>
          </p:nvGrpSpPr>
          <p:grpSpPr>
            <a:xfrm>
              <a:off x="0" y="6480854"/>
              <a:ext cx="12198785" cy="410400"/>
              <a:chOff x="0" y="6480854"/>
              <a:chExt cx="12198785" cy="410400"/>
            </a:xfrm>
          </p:grpSpPr>
          <p:sp>
            <p:nvSpPr>
              <p:cNvPr id="671" name="Google Shape;671;p33"/>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72" name="Google Shape;672;p33"/>
              <p:cNvGrpSpPr/>
              <p:nvPr/>
            </p:nvGrpSpPr>
            <p:grpSpPr>
              <a:xfrm>
                <a:off x="0" y="6480854"/>
                <a:ext cx="12198785" cy="410400"/>
                <a:chOff x="0" y="6480855"/>
                <a:chExt cx="12198785" cy="406597"/>
              </a:xfrm>
            </p:grpSpPr>
            <p:sp>
              <p:nvSpPr>
                <p:cNvPr id="673" name="Google Shape;673;p33"/>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74" name="Google Shape;674;p33"/>
                <p:cNvGrpSpPr/>
                <p:nvPr/>
              </p:nvGrpSpPr>
              <p:grpSpPr>
                <a:xfrm>
                  <a:off x="7331819" y="6511997"/>
                  <a:ext cx="4794864" cy="344314"/>
                  <a:chOff x="7331819" y="6511997"/>
                  <a:chExt cx="4794864" cy="344314"/>
                </a:xfrm>
              </p:grpSpPr>
              <p:pic>
                <p:nvPicPr>
                  <p:cNvPr id="675" name="Google Shape;675;p33"/>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676" name="Google Shape;676;p33"/>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677" name="Google Shape;677;p33"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678" name="Google Shape;678;p33"/>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679" name="Google Shape;679;p33"/>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680" name="Google Shape;680;p33"/>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681" name="Google Shape;681;p33"/>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a:t>
            </a:r>
            <a:endParaRPr sz="3200" b="0" i="0" u="none" strike="noStrike" cap="none">
              <a:solidFill>
                <a:schemeClr val="dk1"/>
              </a:solidFill>
              <a:latin typeface="Calibri"/>
              <a:ea typeface="Calibri"/>
              <a:cs typeface="Calibri"/>
              <a:sym typeface="Calibri"/>
            </a:endParaRPr>
          </a:p>
        </p:txBody>
      </p:sp>
      <p:sp>
        <p:nvSpPr>
          <p:cNvPr id="682" name="Google Shape;682;p33"/>
          <p:cNvSpPr/>
          <p:nvPr/>
        </p:nvSpPr>
        <p:spPr>
          <a:xfrm>
            <a:off x="336032" y="2220144"/>
            <a:ext cx="7478521" cy="3956661"/>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Pour vous familiariser avec ce type de maquette, nous allons faire un petit exercice ensemble :</a:t>
            </a:r>
            <a:endParaRPr sz="2400" b="0" i="1" u="none" strike="noStrike" cap="none">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400"/>
              <a:buFont typeface="Arial"/>
              <a:buNone/>
            </a:pPr>
            <a:r>
              <a:rPr lang="fr-FR" sz="2400" b="1" i="1" u="none" strike="noStrike" cap="none">
                <a:solidFill>
                  <a:schemeClr val="dk1"/>
                </a:solidFill>
                <a:latin typeface="Calibri"/>
                <a:ea typeface="Calibri"/>
                <a:cs typeface="Calibri"/>
                <a:sym typeface="Calibri"/>
              </a:rPr>
              <a:t>imaginez un hôtel, vous avez un accueil, des étages et des chambres. </a:t>
            </a:r>
            <a:endParaRPr/>
          </a:p>
          <a:p>
            <a:pPr marL="0" marR="0" lvl="0" indent="0" algn="l" rtl="0">
              <a:lnSpc>
                <a:spcPct val="107000"/>
              </a:lnSpc>
              <a:spcBef>
                <a:spcPts val="800"/>
              </a:spcBef>
              <a:spcAft>
                <a:spcPts val="0"/>
              </a:spcAft>
              <a:buClr>
                <a:schemeClr val="dk1"/>
              </a:buClr>
              <a:buSzPts val="2400"/>
              <a:buFont typeface="Arial"/>
              <a:buNone/>
            </a:pPr>
            <a:r>
              <a:rPr lang="fr-FR" sz="2400" b="1" i="1" u="none" strike="noStrike" cap="none">
                <a:solidFill>
                  <a:schemeClr val="dk1"/>
                </a:solidFill>
                <a:latin typeface="Calibri"/>
                <a:ea typeface="Calibri"/>
                <a:cs typeface="Calibri"/>
                <a:sym typeface="Calibri"/>
              </a:rPr>
              <a:t>Il y a 4 étages, dans chaque étage, il y a 6 chambres et dans chaque chambre, il y a une salle de bain ainsi qu’un balcon. </a:t>
            </a:r>
            <a:endParaRPr sz="2400" b="1" i="1" u="none" strike="noStrike" cap="none">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400"/>
              <a:buFont typeface="Arial"/>
              <a:buNone/>
            </a:pPr>
            <a:r>
              <a:rPr lang="fr-FR" sz="2400" b="1" i="1" u="none" strike="noStrike" cap="none">
                <a:solidFill>
                  <a:schemeClr val="dk1"/>
                </a:solidFill>
                <a:latin typeface="Calibri"/>
                <a:ea typeface="Calibri"/>
                <a:cs typeface="Calibri"/>
                <a:sym typeface="Calibri"/>
              </a:rPr>
              <a:t>Comment se présenterait cet hôtel sous forme d’arborescence ?</a:t>
            </a:r>
            <a:endParaRPr sz="2400" b="0" i="0" u="none" strike="noStrike" cap="none">
              <a:solidFill>
                <a:schemeClr val="dk1"/>
              </a:solidFill>
              <a:latin typeface="Calibri"/>
              <a:ea typeface="Calibri"/>
              <a:cs typeface="Calibri"/>
              <a:sym typeface="Calibri"/>
            </a:endParaRPr>
          </a:p>
        </p:txBody>
      </p:sp>
      <p:pic>
        <p:nvPicPr>
          <p:cNvPr id="683" name="Google Shape;683;p33"/>
          <p:cNvPicPr preferRelativeResize="0"/>
          <p:nvPr/>
        </p:nvPicPr>
        <p:blipFill rotWithShape="1">
          <a:blip r:embed="rId13">
            <a:alphaModFix/>
          </a:blip>
          <a:srcRect/>
          <a:stretch/>
        </p:blipFill>
        <p:spPr>
          <a:xfrm>
            <a:off x="7814553" y="2347194"/>
            <a:ext cx="4144041" cy="414404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grpSp>
        <p:nvGrpSpPr>
          <p:cNvPr id="689" name="Google Shape;689;p34"/>
          <p:cNvGrpSpPr/>
          <p:nvPr/>
        </p:nvGrpSpPr>
        <p:grpSpPr>
          <a:xfrm>
            <a:off x="0" y="-27077"/>
            <a:ext cx="12198786" cy="6918331"/>
            <a:chOff x="0" y="-27077"/>
            <a:chExt cx="12198786" cy="6918331"/>
          </a:xfrm>
        </p:grpSpPr>
        <p:sp>
          <p:nvSpPr>
            <p:cNvPr id="690" name="Google Shape;690;p34"/>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691" name="Google Shape;691;p34"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692" name="Google Shape;692;p34"/>
            <p:cNvGrpSpPr/>
            <p:nvPr/>
          </p:nvGrpSpPr>
          <p:grpSpPr>
            <a:xfrm>
              <a:off x="0" y="-27077"/>
              <a:ext cx="12198786" cy="1184348"/>
              <a:chOff x="0" y="-27077"/>
              <a:chExt cx="12198786" cy="1184348"/>
            </a:xfrm>
          </p:grpSpPr>
          <p:sp>
            <p:nvSpPr>
              <p:cNvPr id="693" name="Google Shape;693;p34"/>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94" name="Google Shape;694;p34"/>
              <p:cNvGrpSpPr/>
              <p:nvPr/>
            </p:nvGrpSpPr>
            <p:grpSpPr>
              <a:xfrm>
                <a:off x="65317" y="-27077"/>
                <a:ext cx="12053972" cy="665861"/>
                <a:chOff x="65317" y="-27077"/>
                <a:chExt cx="12053972" cy="665861"/>
              </a:xfrm>
            </p:grpSpPr>
            <p:pic>
              <p:nvPicPr>
                <p:cNvPr id="695" name="Google Shape;695;p34"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696" name="Google Shape;696;p34"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697" name="Google Shape;697;p34"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698" name="Google Shape;698;p34"/>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699" name="Google Shape;699;p34"/>
            <p:cNvGrpSpPr/>
            <p:nvPr/>
          </p:nvGrpSpPr>
          <p:grpSpPr>
            <a:xfrm>
              <a:off x="0" y="6480854"/>
              <a:ext cx="12198785" cy="410400"/>
              <a:chOff x="0" y="6480854"/>
              <a:chExt cx="12198785" cy="410400"/>
            </a:xfrm>
          </p:grpSpPr>
          <p:sp>
            <p:nvSpPr>
              <p:cNvPr id="700" name="Google Shape;700;p34"/>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01" name="Google Shape;701;p34"/>
              <p:cNvGrpSpPr/>
              <p:nvPr/>
            </p:nvGrpSpPr>
            <p:grpSpPr>
              <a:xfrm>
                <a:off x="0" y="6480854"/>
                <a:ext cx="12198785" cy="410400"/>
                <a:chOff x="0" y="6480855"/>
                <a:chExt cx="12198785" cy="406597"/>
              </a:xfrm>
            </p:grpSpPr>
            <p:sp>
              <p:nvSpPr>
                <p:cNvPr id="702" name="Google Shape;702;p34"/>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03" name="Google Shape;703;p34"/>
                <p:cNvGrpSpPr/>
                <p:nvPr/>
              </p:nvGrpSpPr>
              <p:grpSpPr>
                <a:xfrm>
                  <a:off x="7331819" y="6511997"/>
                  <a:ext cx="4794864" cy="344314"/>
                  <a:chOff x="7331819" y="6511997"/>
                  <a:chExt cx="4794864" cy="344314"/>
                </a:xfrm>
              </p:grpSpPr>
              <p:pic>
                <p:nvPicPr>
                  <p:cNvPr id="704" name="Google Shape;704;p34"/>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705" name="Google Shape;705;p34"/>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706" name="Google Shape;706;p34"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707" name="Google Shape;707;p34"/>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708" name="Google Shape;708;p34"/>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709" name="Google Shape;709;p34"/>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710" name="Google Shape;710;p34"/>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 Le zoning</a:t>
            </a:r>
            <a:endParaRPr sz="3200" b="0" i="0" u="none" strike="noStrike" cap="none">
              <a:solidFill>
                <a:schemeClr val="dk1"/>
              </a:solidFill>
              <a:latin typeface="Calibri"/>
              <a:ea typeface="Calibri"/>
              <a:cs typeface="Calibri"/>
              <a:sym typeface="Calibri"/>
            </a:endParaRPr>
          </a:p>
        </p:txBody>
      </p:sp>
      <p:sp>
        <p:nvSpPr>
          <p:cNvPr id="711" name="Google Shape;711;p34"/>
          <p:cNvSpPr/>
          <p:nvPr/>
        </p:nvSpPr>
        <p:spPr>
          <a:xfrm>
            <a:off x="301336" y="2152427"/>
            <a:ext cx="11525574" cy="4068358"/>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Maintenant que nous avons abordé l’arborescence, nous pouvons enfin commencer avec les maquettes !</a:t>
            </a:r>
            <a:endParaRPr/>
          </a:p>
          <a:p>
            <a:pPr marL="0" marR="0" lvl="0" indent="0" algn="l" rtl="0">
              <a:lnSpc>
                <a:spcPct val="107000"/>
              </a:lnSpc>
              <a:spcBef>
                <a:spcPts val="800"/>
              </a:spcBef>
              <a:spcAft>
                <a:spcPts val="0"/>
              </a:spcAft>
              <a:buClr>
                <a:schemeClr val="dk1"/>
              </a:buClr>
              <a:buSzPts val="2400"/>
              <a:buFont typeface="Arial"/>
              <a:buNone/>
            </a:pPr>
            <a:r>
              <a:rPr lang="fr-FR" sz="2400" b="1" i="0" u="none" strike="noStrike" cap="none">
                <a:solidFill>
                  <a:schemeClr val="dk1"/>
                </a:solidFill>
                <a:latin typeface="Calibri"/>
                <a:ea typeface="Calibri"/>
                <a:cs typeface="Calibri"/>
                <a:sym typeface="Calibri"/>
              </a:rPr>
              <a:t>Qu’est-ce que le zoning ? </a:t>
            </a:r>
            <a:endParaRPr/>
          </a:p>
          <a:p>
            <a:pPr marL="0" marR="0" lvl="0" indent="0" algn="l" rtl="0">
              <a:lnSpc>
                <a:spcPct val="100000"/>
              </a:lnSpc>
              <a:spcBef>
                <a:spcPts val="80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Le zoning est la représentation simple d’une page web et de ses éléments (images, textes, titres). </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Pour faire simple, </a:t>
            </a:r>
            <a:r>
              <a:rPr lang="fr-FR" sz="2400" b="0" i="0" u="none" strike="noStrike" cap="none">
                <a:solidFill>
                  <a:schemeClr val="dk1"/>
                </a:solidFill>
                <a:latin typeface="Corbel"/>
                <a:ea typeface="Corbel"/>
                <a:cs typeface="Corbel"/>
                <a:sym typeface="Corbel"/>
              </a:rPr>
              <a:t>il s’agit de découper visuellement la page en plusieurs zones en fonction des besoins.</a:t>
            </a:r>
            <a:endParaRPr sz="2400" b="0" i="0" u="none" strike="noStrike" cap="none">
              <a:solidFill>
                <a:schemeClr val="dk1"/>
              </a:solidFill>
              <a:latin typeface="Corbel"/>
              <a:ea typeface="Corbel"/>
              <a:cs typeface="Corbel"/>
              <a:sym typeface="Corbel"/>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C’est le premier maquettage qui rentre dans la réalisation visuelle d’une page, il intervient donc après l’arborescence du site web.</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Encore une fois, un petit exemple visuel d’un zoning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grpSp>
        <p:nvGrpSpPr>
          <p:cNvPr id="717" name="Google Shape;717;p35"/>
          <p:cNvGrpSpPr/>
          <p:nvPr/>
        </p:nvGrpSpPr>
        <p:grpSpPr>
          <a:xfrm>
            <a:off x="0" y="-27077"/>
            <a:ext cx="12198786" cy="6918331"/>
            <a:chOff x="0" y="-27077"/>
            <a:chExt cx="12198786" cy="6918331"/>
          </a:xfrm>
        </p:grpSpPr>
        <p:sp>
          <p:nvSpPr>
            <p:cNvPr id="718" name="Google Shape;718;p35"/>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719" name="Google Shape;719;p35"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720" name="Google Shape;720;p35"/>
            <p:cNvGrpSpPr/>
            <p:nvPr/>
          </p:nvGrpSpPr>
          <p:grpSpPr>
            <a:xfrm>
              <a:off x="0" y="-27077"/>
              <a:ext cx="12198786" cy="1184348"/>
              <a:chOff x="0" y="-27077"/>
              <a:chExt cx="12198786" cy="1184348"/>
            </a:xfrm>
          </p:grpSpPr>
          <p:sp>
            <p:nvSpPr>
              <p:cNvPr id="721" name="Google Shape;721;p35"/>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22" name="Google Shape;722;p35"/>
              <p:cNvGrpSpPr/>
              <p:nvPr/>
            </p:nvGrpSpPr>
            <p:grpSpPr>
              <a:xfrm>
                <a:off x="65317" y="-27077"/>
                <a:ext cx="12053972" cy="665861"/>
                <a:chOff x="65317" y="-27077"/>
                <a:chExt cx="12053972" cy="665861"/>
              </a:xfrm>
            </p:grpSpPr>
            <p:pic>
              <p:nvPicPr>
                <p:cNvPr id="723" name="Google Shape;723;p35"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724" name="Google Shape;724;p35"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725" name="Google Shape;725;p35"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726" name="Google Shape;726;p35"/>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727" name="Google Shape;727;p35"/>
            <p:cNvGrpSpPr/>
            <p:nvPr/>
          </p:nvGrpSpPr>
          <p:grpSpPr>
            <a:xfrm>
              <a:off x="0" y="6480854"/>
              <a:ext cx="12198785" cy="410400"/>
              <a:chOff x="0" y="6480854"/>
              <a:chExt cx="12198785" cy="410400"/>
            </a:xfrm>
          </p:grpSpPr>
          <p:sp>
            <p:nvSpPr>
              <p:cNvPr id="728" name="Google Shape;728;p35"/>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29" name="Google Shape;729;p35"/>
              <p:cNvGrpSpPr/>
              <p:nvPr/>
            </p:nvGrpSpPr>
            <p:grpSpPr>
              <a:xfrm>
                <a:off x="0" y="6480854"/>
                <a:ext cx="12198785" cy="410400"/>
                <a:chOff x="0" y="6480855"/>
                <a:chExt cx="12198785" cy="406597"/>
              </a:xfrm>
            </p:grpSpPr>
            <p:sp>
              <p:nvSpPr>
                <p:cNvPr id="730" name="Google Shape;730;p35"/>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31" name="Google Shape;731;p35"/>
                <p:cNvGrpSpPr/>
                <p:nvPr/>
              </p:nvGrpSpPr>
              <p:grpSpPr>
                <a:xfrm>
                  <a:off x="7331819" y="6511997"/>
                  <a:ext cx="4794864" cy="344314"/>
                  <a:chOff x="7331819" y="6511997"/>
                  <a:chExt cx="4794864" cy="344314"/>
                </a:xfrm>
              </p:grpSpPr>
              <p:pic>
                <p:nvPicPr>
                  <p:cNvPr id="732" name="Google Shape;732;p35"/>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733" name="Google Shape;733;p35"/>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734" name="Google Shape;734;p35"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735" name="Google Shape;735;p35"/>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736" name="Google Shape;736;p35"/>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737" name="Google Shape;737;p35"/>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738" name="Google Shape;738;p35"/>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 Le zoning</a:t>
            </a:r>
            <a:endParaRPr sz="3200" b="0" i="0" u="none" strike="noStrike" cap="none">
              <a:solidFill>
                <a:schemeClr val="dk1"/>
              </a:solidFill>
              <a:latin typeface="Calibri"/>
              <a:ea typeface="Calibri"/>
              <a:cs typeface="Calibri"/>
              <a:sym typeface="Calibri"/>
            </a:endParaRPr>
          </a:p>
        </p:txBody>
      </p:sp>
      <p:sp>
        <p:nvSpPr>
          <p:cNvPr id="739" name="Google Shape;739;p35"/>
          <p:cNvSpPr/>
          <p:nvPr/>
        </p:nvSpPr>
        <p:spPr>
          <a:xfrm>
            <a:off x="304712" y="2502853"/>
            <a:ext cx="5846706" cy="487506"/>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Exemple de zoning d’une page web classique.</a:t>
            </a:r>
            <a:endParaRPr/>
          </a:p>
        </p:txBody>
      </p:sp>
      <p:pic>
        <p:nvPicPr>
          <p:cNvPr id="740" name="Google Shape;740;p35"/>
          <p:cNvPicPr preferRelativeResize="0"/>
          <p:nvPr/>
        </p:nvPicPr>
        <p:blipFill rotWithShape="1">
          <a:blip r:embed="rId13">
            <a:alphaModFix/>
          </a:blip>
          <a:srcRect/>
          <a:stretch/>
        </p:blipFill>
        <p:spPr>
          <a:xfrm>
            <a:off x="6151418" y="1947236"/>
            <a:ext cx="4935862" cy="43775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grpSp>
        <p:nvGrpSpPr>
          <p:cNvPr id="746" name="Google Shape;746;p36"/>
          <p:cNvGrpSpPr/>
          <p:nvPr/>
        </p:nvGrpSpPr>
        <p:grpSpPr>
          <a:xfrm>
            <a:off x="0" y="-27077"/>
            <a:ext cx="12198786" cy="6918331"/>
            <a:chOff x="0" y="-27077"/>
            <a:chExt cx="12198786" cy="6918331"/>
          </a:xfrm>
        </p:grpSpPr>
        <p:sp>
          <p:nvSpPr>
            <p:cNvPr id="747" name="Google Shape;747;p36"/>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748" name="Google Shape;748;p36"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749" name="Google Shape;749;p36"/>
            <p:cNvGrpSpPr/>
            <p:nvPr/>
          </p:nvGrpSpPr>
          <p:grpSpPr>
            <a:xfrm>
              <a:off x="0" y="-27077"/>
              <a:ext cx="12198786" cy="1184348"/>
              <a:chOff x="0" y="-27077"/>
              <a:chExt cx="12198786" cy="1184348"/>
            </a:xfrm>
          </p:grpSpPr>
          <p:sp>
            <p:nvSpPr>
              <p:cNvPr id="750" name="Google Shape;750;p36"/>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51" name="Google Shape;751;p36"/>
              <p:cNvGrpSpPr/>
              <p:nvPr/>
            </p:nvGrpSpPr>
            <p:grpSpPr>
              <a:xfrm>
                <a:off x="65317" y="-27077"/>
                <a:ext cx="12053972" cy="665861"/>
                <a:chOff x="65317" y="-27077"/>
                <a:chExt cx="12053972" cy="665861"/>
              </a:xfrm>
            </p:grpSpPr>
            <p:pic>
              <p:nvPicPr>
                <p:cNvPr id="752" name="Google Shape;752;p36"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753" name="Google Shape;753;p36"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754" name="Google Shape;754;p36"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755" name="Google Shape;755;p36"/>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756" name="Google Shape;756;p36"/>
            <p:cNvGrpSpPr/>
            <p:nvPr/>
          </p:nvGrpSpPr>
          <p:grpSpPr>
            <a:xfrm>
              <a:off x="0" y="6480854"/>
              <a:ext cx="12198785" cy="410400"/>
              <a:chOff x="0" y="6480854"/>
              <a:chExt cx="12198785" cy="410400"/>
            </a:xfrm>
          </p:grpSpPr>
          <p:sp>
            <p:nvSpPr>
              <p:cNvPr id="757" name="Google Shape;757;p36"/>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58" name="Google Shape;758;p36"/>
              <p:cNvGrpSpPr/>
              <p:nvPr/>
            </p:nvGrpSpPr>
            <p:grpSpPr>
              <a:xfrm>
                <a:off x="0" y="6480854"/>
                <a:ext cx="12198785" cy="410400"/>
                <a:chOff x="0" y="6480855"/>
                <a:chExt cx="12198785" cy="406597"/>
              </a:xfrm>
            </p:grpSpPr>
            <p:sp>
              <p:nvSpPr>
                <p:cNvPr id="759" name="Google Shape;759;p36"/>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60" name="Google Shape;760;p36"/>
                <p:cNvGrpSpPr/>
                <p:nvPr/>
              </p:nvGrpSpPr>
              <p:grpSpPr>
                <a:xfrm>
                  <a:off x="7331819" y="6511997"/>
                  <a:ext cx="4794864" cy="344314"/>
                  <a:chOff x="7331819" y="6511997"/>
                  <a:chExt cx="4794864" cy="344314"/>
                </a:xfrm>
              </p:grpSpPr>
              <p:pic>
                <p:nvPicPr>
                  <p:cNvPr id="761" name="Google Shape;761;p36"/>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762" name="Google Shape;762;p36"/>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763" name="Google Shape;763;p36"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764" name="Google Shape;764;p36"/>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765" name="Google Shape;765;p36"/>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766" name="Google Shape;766;p36"/>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767" name="Google Shape;767;p36"/>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 Le zoning</a:t>
            </a:r>
            <a:endParaRPr sz="3200" b="0" i="0" u="none" strike="noStrike" cap="none">
              <a:solidFill>
                <a:schemeClr val="dk1"/>
              </a:solidFill>
              <a:latin typeface="Calibri"/>
              <a:ea typeface="Calibri"/>
              <a:cs typeface="Calibri"/>
              <a:sym typeface="Calibri"/>
            </a:endParaRPr>
          </a:p>
        </p:txBody>
      </p:sp>
      <p:sp>
        <p:nvSpPr>
          <p:cNvPr id="768" name="Google Shape;768;p36"/>
          <p:cNvSpPr/>
          <p:nvPr/>
        </p:nvSpPr>
        <p:spPr>
          <a:xfrm>
            <a:off x="304712" y="2502853"/>
            <a:ext cx="5292220" cy="3063724"/>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Exercice sur le zoning :</a:t>
            </a:r>
            <a:endParaRPr/>
          </a:p>
          <a:p>
            <a:pPr marL="0" marR="0" lvl="0" indent="0" algn="l" rtl="0">
              <a:lnSpc>
                <a:spcPct val="107000"/>
              </a:lnSpc>
              <a:spcBef>
                <a:spcPts val="800"/>
              </a:spcBef>
              <a:spcAft>
                <a:spcPts val="0"/>
              </a:spcAft>
              <a:buClr>
                <a:schemeClr val="dk1"/>
              </a:buClr>
              <a:buSzPts val="2400"/>
              <a:buFont typeface="Arial"/>
              <a:buNone/>
            </a:pPr>
            <a:r>
              <a:rPr lang="fr-FR" sz="2400" b="1" i="1" u="none" strike="noStrike" cap="none">
                <a:solidFill>
                  <a:schemeClr val="dk1"/>
                </a:solidFill>
                <a:latin typeface="Calibri"/>
                <a:ea typeface="Calibri"/>
                <a:cs typeface="Calibri"/>
                <a:sym typeface="Calibri"/>
              </a:rPr>
              <a:t>Imaginez un quartier, vous avez plusieurs éléments à placer dans leurs zones respectives, 6 immeubles, 3 magasins, un hôpital, deux écoles et une mairie.</a:t>
            </a:r>
            <a:endParaRPr/>
          </a:p>
          <a:p>
            <a:pPr marL="0" marR="0" lvl="0" indent="0" algn="l" rtl="0">
              <a:lnSpc>
                <a:spcPct val="107000"/>
              </a:lnSpc>
              <a:spcBef>
                <a:spcPts val="800"/>
              </a:spcBef>
              <a:spcAft>
                <a:spcPts val="0"/>
              </a:spcAft>
              <a:buClr>
                <a:schemeClr val="dk1"/>
              </a:buClr>
              <a:buSzPts val="2400"/>
              <a:buFont typeface="Arial"/>
              <a:buNone/>
            </a:pPr>
            <a:r>
              <a:rPr lang="fr-FR" sz="2400" b="1" i="1" u="none" strike="noStrike" cap="none">
                <a:solidFill>
                  <a:schemeClr val="dk1"/>
                </a:solidFill>
                <a:latin typeface="Calibri"/>
                <a:ea typeface="Calibri"/>
                <a:cs typeface="Calibri"/>
                <a:sym typeface="Calibri"/>
              </a:rPr>
              <a:t>Comment cela se présenterait-il ? </a:t>
            </a:r>
            <a:endParaRPr sz="2400" b="1" i="1" u="none" strike="noStrike" cap="none">
              <a:solidFill>
                <a:schemeClr val="dk1"/>
              </a:solidFill>
              <a:latin typeface="Calibri"/>
              <a:ea typeface="Calibri"/>
              <a:cs typeface="Calibri"/>
              <a:sym typeface="Calibri"/>
            </a:endParaRPr>
          </a:p>
        </p:txBody>
      </p:sp>
      <p:pic>
        <p:nvPicPr>
          <p:cNvPr id="769" name="Google Shape;769;p36"/>
          <p:cNvPicPr preferRelativeResize="0"/>
          <p:nvPr/>
        </p:nvPicPr>
        <p:blipFill rotWithShape="1">
          <a:blip r:embed="rId13">
            <a:alphaModFix/>
          </a:blip>
          <a:srcRect/>
          <a:stretch/>
        </p:blipFill>
        <p:spPr>
          <a:xfrm>
            <a:off x="5930754" y="2272017"/>
            <a:ext cx="5881447" cy="392096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grpSp>
        <p:nvGrpSpPr>
          <p:cNvPr id="775" name="Google Shape;775;p37"/>
          <p:cNvGrpSpPr/>
          <p:nvPr/>
        </p:nvGrpSpPr>
        <p:grpSpPr>
          <a:xfrm>
            <a:off x="0" y="-27077"/>
            <a:ext cx="12198786" cy="6918331"/>
            <a:chOff x="0" y="-27077"/>
            <a:chExt cx="12198786" cy="6918331"/>
          </a:xfrm>
        </p:grpSpPr>
        <p:sp>
          <p:nvSpPr>
            <p:cNvPr id="776" name="Google Shape;776;p37"/>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777" name="Google Shape;777;p37"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778" name="Google Shape;778;p37"/>
            <p:cNvGrpSpPr/>
            <p:nvPr/>
          </p:nvGrpSpPr>
          <p:grpSpPr>
            <a:xfrm>
              <a:off x="0" y="-27077"/>
              <a:ext cx="12198786" cy="1184348"/>
              <a:chOff x="0" y="-27077"/>
              <a:chExt cx="12198786" cy="1184348"/>
            </a:xfrm>
          </p:grpSpPr>
          <p:sp>
            <p:nvSpPr>
              <p:cNvPr id="779" name="Google Shape;779;p37"/>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80" name="Google Shape;780;p37"/>
              <p:cNvGrpSpPr/>
              <p:nvPr/>
            </p:nvGrpSpPr>
            <p:grpSpPr>
              <a:xfrm>
                <a:off x="65317" y="-27077"/>
                <a:ext cx="12053972" cy="665861"/>
                <a:chOff x="65317" y="-27077"/>
                <a:chExt cx="12053972" cy="665861"/>
              </a:xfrm>
            </p:grpSpPr>
            <p:pic>
              <p:nvPicPr>
                <p:cNvPr id="781" name="Google Shape;781;p37"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782" name="Google Shape;782;p37"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783" name="Google Shape;783;p37"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784" name="Google Shape;784;p37"/>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785" name="Google Shape;785;p37"/>
            <p:cNvGrpSpPr/>
            <p:nvPr/>
          </p:nvGrpSpPr>
          <p:grpSpPr>
            <a:xfrm>
              <a:off x="0" y="6480854"/>
              <a:ext cx="12198785" cy="410400"/>
              <a:chOff x="0" y="6480854"/>
              <a:chExt cx="12198785" cy="410400"/>
            </a:xfrm>
          </p:grpSpPr>
          <p:sp>
            <p:nvSpPr>
              <p:cNvPr id="786" name="Google Shape;786;p37"/>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87" name="Google Shape;787;p37"/>
              <p:cNvGrpSpPr/>
              <p:nvPr/>
            </p:nvGrpSpPr>
            <p:grpSpPr>
              <a:xfrm>
                <a:off x="0" y="6480854"/>
                <a:ext cx="12198785" cy="410400"/>
                <a:chOff x="0" y="6480855"/>
                <a:chExt cx="12198785" cy="406597"/>
              </a:xfrm>
            </p:grpSpPr>
            <p:sp>
              <p:nvSpPr>
                <p:cNvPr id="788" name="Google Shape;788;p37"/>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89" name="Google Shape;789;p37"/>
                <p:cNvGrpSpPr/>
                <p:nvPr/>
              </p:nvGrpSpPr>
              <p:grpSpPr>
                <a:xfrm>
                  <a:off x="7331819" y="6511997"/>
                  <a:ext cx="4794864" cy="344314"/>
                  <a:chOff x="7331819" y="6511997"/>
                  <a:chExt cx="4794864" cy="344314"/>
                </a:xfrm>
              </p:grpSpPr>
              <p:pic>
                <p:nvPicPr>
                  <p:cNvPr id="790" name="Google Shape;790;p37"/>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791" name="Google Shape;791;p37"/>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792" name="Google Shape;792;p37"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793" name="Google Shape;793;p37"/>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794" name="Google Shape;794;p37"/>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795" name="Google Shape;795;p37"/>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796" name="Google Shape;796;p37"/>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 Le wireframes</a:t>
            </a:r>
            <a:endParaRPr sz="3200" b="0" i="0" u="none" strike="noStrike" cap="none">
              <a:solidFill>
                <a:schemeClr val="dk1"/>
              </a:solidFill>
              <a:latin typeface="Calibri"/>
              <a:ea typeface="Calibri"/>
              <a:cs typeface="Calibri"/>
              <a:sym typeface="Calibri"/>
            </a:endParaRPr>
          </a:p>
        </p:txBody>
      </p:sp>
      <p:sp>
        <p:nvSpPr>
          <p:cNvPr id="797" name="Google Shape;797;p37"/>
          <p:cNvSpPr/>
          <p:nvPr/>
        </p:nvSpPr>
        <p:spPr>
          <a:xfrm>
            <a:off x="304711" y="2502853"/>
            <a:ext cx="11270989" cy="3561447"/>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Pour le wireframe alors ?</a:t>
            </a:r>
            <a:endParaRPr dirty="0"/>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Le Wireframe ou maquette file de fer, possède les bases du zoning mais avec plus de précision. Il permet la visualisation des zones de texte, des images, des vidéos, des liens et tous les éléments graphiques qui composeront la future page web, mais aussi les espacements entre eux.</a:t>
            </a:r>
            <a:endParaRPr dirty="0"/>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À ce stade, il n’est pas nécessaire de définir dans le wireframe les couleurs, la police ou les vraies images du futur site, mieux vaut se limiter à des teintes de gris. </a:t>
            </a:r>
            <a:endParaRPr sz="2400" b="0" i="0" u="none" strike="noStrike" cap="none" dirty="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Un exemple de wireframe sera plus parlant…</a:t>
            </a:r>
            <a:endParaRPr sz="24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grpSp>
        <p:nvGrpSpPr>
          <p:cNvPr id="803" name="Google Shape;803;p38"/>
          <p:cNvGrpSpPr/>
          <p:nvPr/>
        </p:nvGrpSpPr>
        <p:grpSpPr>
          <a:xfrm>
            <a:off x="0" y="-27077"/>
            <a:ext cx="12198786" cy="6918331"/>
            <a:chOff x="0" y="-27077"/>
            <a:chExt cx="12198786" cy="6918331"/>
          </a:xfrm>
        </p:grpSpPr>
        <p:sp>
          <p:nvSpPr>
            <p:cNvPr id="804" name="Google Shape;804;p38"/>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805" name="Google Shape;805;p38"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806" name="Google Shape;806;p38"/>
            <p:cNvGrpSpPr/>
            <p:nvPr/>
          </p:nvGrpSpPr>
          <p:grpSpPr>
            <a:xfrm>
              <a:off x="0" y="-27077"/>
              <a:ext cx="12198786" cy="1184348"/>
              <a:chOff x="0" y="-27077"/>
              <a:chExt cx="12198786" cy="1184348"/>
            </a:xfrm>
          </p:grpSpPr>
          <p:sp>
            <p:nvSpPr>
              <p:cNvPr id="807" name="Google Shape;807;p38"/>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08" name="Google Shape;808;p38"/>
              <p:cNvGrpSpPr/>
              <p:nvPr/>
            </p:nvGrpSpPr>
            <p:grpSpPr>
              <a:xfrm>
                <a:off x="65317" y="-27077"/>
                <a:ext cx="12053972" cy="665861"/>
                <a:chOff x="65317" y="-27077"/>
                <a:chExt cx="12053972" cy="665861"/>
              </a:xfrm>
            </p:grpSpPr>
            <p:pic>
              <p:nvPicPr>
                <p:cNvPr id="809" name="Google Shape;809;p38"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810" name="Google Shape;810;p38"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811" name="Google Shape;811;p38"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812" name="Google Shape;812;p38"/>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813" name="Google Shape;813;p38"/>
            <p:cNvGrpSpPr/>
            <p:nvPr/>
          </p:nvGrpSpPr>
          <p:grpSpPr>
            <a:xfrm>
              <a:off x="0" y="6480854"/>
              <a:ext cx="12198785" cy="410400"/>
              <a:chOff x="0" y="6480854"/>
              <a:chExt cx="12198785" cy="410400"/>
            </a:xfrm>
          </p:grpSpPr>
          <p:sp>
            <p:nvSpPr>
              <p:cNvPr id="814" name="Google Shape;814;p38"/>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15" name="Google Shape;815;p38"/>
              <p:cNvGrpSpPr/>
              <p:nvPr/>
            </p:nvGrpSpPr>
            <p:grpSpPr>
              <a:xfrm>
                <a:off x="0" y="6480854"/>
                <a:ext cx="12198785" cy="410400"/>
                <a:chOff x="0" y="6480855"/>
                <a:chExt cx="12198785" cy="406597"/>
              </a:xfrm>
            </p:grpSpPr>
            <p:sp>
              <p:nvSpPr>
                <p:cNvPr id="816" name="Google Shape;816;p38"/>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17" name="Google Shape;817;p38"/>
                <p:cNvGrpSpPr/>
                <p:nvPr/>
              </p:nvGrpSpPr>
              <p:grpSpPr>
                <a:xfrm>
                  <a:off x="7331819" y="6511997"/>
                  <a:ext cx="4794864" cy="344314"/>
                  <a:chOff x="7331819" y="6511997"/>
                  <a:chExt cx="4794864" cy="344314"/>
                </a:xfrm>
              </p:grpSpPr>
              <p:pic>
                <p:nvPicPr>
                  <p:cNvPr id="818" name="Google Shape;818;p38"/>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819" name="Google Shape;819;p38"/>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820" name="Google Shape;820;p38"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821" name="Google Shape;821;p38"/>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822" name="Google Shape;822;p38"/>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823" name="Google Shape;823;p38"/>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824" name="Google Shape;824;p38"/>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dirty="0">
                <a:solidFill>
                  <a:schemeClr val="dk1"/>
                </a:solidFill>
                <a:latin typeface="Calibri"/>
                <a:ea typeface="Calibri"/>
                <a:cs typeface="Calibri"/>
                <a:sym typeface="Calibri"/>
              </a:rPr>
              <a:t>Différentes formes de maquettes – Les wireframes</a:t>
            </a:r>
            <a:endParaRPr sz="3200" b="0" i="0" u="none" strike="noStrike" cap="none" dirty="0">
              <a:solidFill>
                <a:schemeClr val="dk1"/>
              </a:solidFill>
              <a:latin typeface="Calibri"/>
              <a:ea typeface="Calibri"/>
              <a:cs typeface="Calibri"/>
              <a:sym typeface="Calibri"/>
            </a:endParaRPr>
          </a:p>
        </p:txBody>
      </p:sp>
      <p:sp>
        <p:nvSpPr>
          <p:cNvPr id="825" name="Google Shape;825;p38"/>
          <p:cNvSpPr/>
          <p:nvPr/>
        </p:nvSpPr>
        <p:spPr>
          <a:xfrm>
            <a:off x="515769" y="2332634"/>
            <a:ext cx="5947376" cy="37856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dirty="0">
                <a:solidFill>
                  <a:schemeClr val="dk1"/>
                </a:solidFill>
                <a:latin typeface="Corbel"/>
                <a:ea typeface="Corbel"/>
                <a:cs typeface="Corbel"/>
                <a:sym typeface="Corbel"/>
              </a:rPr>
              <a:t>Comme vous pouvez le constater, le wireframe représente un aspect plus proche du résultat voulu.</a:t>
            </a:r>
            <a:br>
              <a:rPr lang="fr-FR" sz="2400" b="0" i="0" u="none" strike="noStrike" cap="none" dirty="0">
                <a:solidFill>
                  <a:schemeClr val="dk1"/>
                </a:solidFill>
                <a:latin typeface="Corbel"/>
                <a:ea typeface="Corbel"/>
                <a:cs typeface="Corbel"/>
                <a:sym typeface="Corbel"/>
              </a:rPr>
            </a:br>
            <a:r>
              <a:rPr lang="fr-FR" sz="2400" b="0" i="0" u="none" strike="noStrike" cap="none" dirty="0">
                <a:solidFill>
                  <a:schemeClr val="dk1"/>
                </a:solidFill>
                <a:latin typeface="Corbel"/>
                <a:ea typeface="Corbel"/>
                <a:cs typeface="Corbel"/>
                <a:sym typeface="Corbel"/>
              </a:rPr>
              <a:t>Certaines icônes sont présentes, les titres, noms et textes également.</a:t>
            </a:r>
            <a:br>
              <a:rPr lang="fr-FR" sz="2400" b="0" i="0" u="none" strike="noStrike" cap="none" dirty="0">
                <a:solidFill>
                  <a:schemeClr val="dk1"/>
                </a:solidFill>
                <a:latin typeface="Corbel"/>
                <a:ea typeface="Corbel"/>
                <a:cs typeface="Corbel"/>
                <a:sym typeface="Corbel"/>
              </a:rPr>
            </a:br>
            <a:r>
              <a:rPr lang="fr-FR" sz="2400" b="0" i="0" u="none" strike="noStrike" cap="none" dirty="0">
                <a:solidFill>
                  <a:schemeClr val="dk1"/>
                </a:solidFill>
                <a:latin typeface="Corbel"/>
                <a:ea typeface="Corbel"/>
                <a:cs typeface="Corbel"/>
                <a:sym typeface="Corbel"/>
              </a:rPr>
              <a:t>Vous noterez que pour les paragraphes, il n’est pas nécessaire de mettre les textes finaux, de « faux » paragraphe</a:t>
            </a:r>
            <a:r>
              <a:rPr lang="fr-FR" sz="2400" dirty="0">
                <a:solidFill>
                  <a:schemeClr val="dk1"/>
                </a:solidFill>
                <a:latin typeface="Corbel"/>
                <a:ea typeface="Corbel"/>
                <a:cs typeface="Corbel"/>
                <a:sym typeface="Corbel"/>
              </a:rPr>
              <a:t>s</a:t>
            </a:r>
            <a:r>
              <a:rPr lang="fr-FR" sz="2400" b="0" i="0" u="none" strike="noStrike" cap="none" dirty="0">
                <a:solidFill>
                  <a:schemeClr val="dk1"/>
                </a:solidFill>
                <a:latin typeface="Corbel"/>
                <a:ea typeface="Corbel"/>
                <a:cs typeface="Corbel"/>
                <a:sym typeface="Corbel"/>
              </a:rPr>
              <a:t> à base de </a:t>
            </a:r>
            <a:r>
              <a:rPr lang="fr-FR" sz="2400" b="0" i="0" u="none" strike="noStrike" cap="none" dirty="0" err="1">
                <a:solidFill>
                  <a:schemeClr val="dk1"/>
                </a:solidFill>
                <a:latin typeface="Corbel"/>
                <a:ea typeface="Corbel"/>
                <a:cs typeface="Corbel"/>
                <a:sym typeface="Corbel"/>
              </a:rPr>
              <a:t>lorem</a:t>
            </a:r>
            <a:r>
              <a:rPr lang="fr-FR" sz="2400" b="0" i="0" u="none" strike="noStrike" cap="none" dirty="0">
                <a:solidFill>
                  <a:schemeClr val="dk1"/>
                </a:solidFill>
                <a:latin typeface="Corbel"/>
                <a:ea typeface="Corbel"/>
                <a:cs typeface="Corbel"/>
                <a:sym typeface="Corbel"/>
              </a:rPr>
              <a:t> ipsum seront amplement suffisants.</a:t>
            </a:r>
            <a:br>
              <a:rPr lang="fr-FR" sz="2400" b="0" i="0" u="none" strike="noStrike" cap="none" dirty="0">
                <a:solidFill>
                  <a:schemeClr val="dk1"/>
                </a:solidFill>
                <a:latin typeface="Corbel"/>
                <a:ea typeface="Corbel"/>
                <a:cs typeface="Corbel"/>
                <a:sym typeface="Corbel"/>
              </a:rPr>
            </a:br>
            <a:endParaRPr sz="2400" b="0" i="0" u="none" strike="noStrike" cap="none" dirty="0">
              <a:solidFill>
                <a:schemeClr val="dk1"/>
              </a:solidFill>
              <a:latin typeface="Corbel"/>
              <a:ea typeface="Corbel"/>
              <a:cs typeface="Corbel"/>
              <a:sym typeface="Corbel"/>
            </a:endParaRPr>
          </a:p>
        </p:txBody>
      </p:sp>
      <p:pic>
        <p:nvPicPr>
          <p:cNvPr id="826" name="Google Shape;826;p38"/>
          <p:cNvPicPr preferRelativeResize="0"/>
          <p:nvPr/>
        </p:nvPicPr>
        <p:blipFill rotWithShape="1">
          <a:blip r:embed="rId13">
            <a:alphaModFix/>
          </a:blip>
          <a:srcRect/>
          <a:stretch/>
        </p:blipFill>
        <p:spPr>
          <a:xfrm>
            <a:off x="6573410" y="1961000"/>
            <a:ext cx="4289932" cy="449521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grpSp>
        <p:nvGrpSpPr>
          <p:cNvPr id="832" name="Google Shape;832;p39"/>
          <p:cNvGrpSpPr/>
          <p:nvPr/>
        </p:nvGrpSpPr>
        <p:grpSpPr>
          <a:xfrm>
            <a:off x="0" y="-27077"/>
            <a:ext cx="12198786" cy="6918331"/>
            <a:chOff x="0" y="-27077"/>
            <a:chExt cx="12198786" cy="6918331"/>
          </a:xfrm>
        </p:grpSpPr>
        <p:sp>
          <p:nvSpPr>
            <p:cNvPr id="833" name="Google Shape;833;p39"/>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834" name="Google Shape;834;p39"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835" name="Google Shape;835;p39"/>
            <p:cNvGrpSpPr/>
            <p:nvPr/>
          </p:nvGrpSpPr>
          <p:grpSpPr>
            <a:xfrm>
              <a:off x="0" y="-27077"/>
              <a:ext cx="12198786" cy="1184348"/>
              <a:chOff x="0" y="-27077"/>
              <a:chExt cx="12198786" cy="1184348"/>
            </a:xfrm>
          </p:grpSpPr>
          <p:sp>
            <p:nvSpPr>
              <p:cNvPr id="836" name="Google Shape;836;p39"/>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37" name="Google Shape;837;p39"/>
              <p:cNvGrpSpPr/>
              <p:nvPr/>
            </p:nvGrpSpPr>
            <p:grpSpPr>
              <a:xfrm>
                <a:off x="65317" y="-27077"/>
                <a:ext cx="12053972" cy="665861"/>
                <a:chOff x="65317" y="-27077"/>
                <a:chExt cx="12053972" cy="665861"/>
              </a:xfrm>
            </p:grpSpPr>
            <p:pic>
              <p:nvPicPr>
                <p:cNvPr id="838" name="Google Shape;838;p39"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839" name="Google Shape;839;p39"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840" name="Google Shape;840;p39"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841" name="Google Shape;841;p39"/>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842" name="Google Shape;842;p39"/>
            <p:cNvGrpSpPr/>
            <p:nvPr/>
          </p:nvGrpSpPr>
          <p:grpSpPr>
            <a:xfrm>
              <a:off x="0" y="6480854"/>
              <a:ext cx="12198785" cy="410400"/>
              <a:chOff x="0" y="6480854"/>
              <a:chExt cx="12198785" cy="410400"/>
            </a:xfrm>
          </p:grpSpPr>
          <p:sp>
            <p:nvSpPr>
              <p:cNvPr id="843" name="Google Shape;843;p39"/>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44" name="Google Shape;844;p39"/>
              <p:cNvGrpSpPr/>
              <p:nvPr/>
            </p:nvGrpSpPr>
            <p:grpSpPr>
              <a:xfrm>
                <a:off x="0" y="6480854"/>
                <a:ext cx="12198785" cy="410400"/>
                <a:chOff x="0" y="6480855"/>
                <a:chExt cx="12198785" cy="406597"/>
              </a:xfrm>
            </p:grpSpPr>
            <p:sp>
              <p:nvSpPr>
                <p:cNvPr id="845" name="Google Shape;845;p39"/>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46" name="Google Shape;846;p39"/>
                <p:cNvGrpSpPr/>
                <p:nvPr/>
              </p:nvGrpSpPr>
              <p:grpSpPr>
                <a:xfrm>
                  <a:off x="7331819" y="6511997"/>
                  <a:ext cx="4794864" cy="344314"/>
                  <a:chOff x="7331819" y="6511997"/>
                  <a:chExt cx="4794864" cy="344314"/>
                </a:xfrm>
              </p:grpSpPr>
              <p:pic>
                <p:nvPicPr>
                  <p:cNvPr id="847" name="Google Shape;847;p39"/>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848" name="Google Shape;848;p39"/>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849" name="Google Shape;849;p39"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850" name="Google Shape;850;p39"/>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851" name="Google Shape;851;p39"/>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852" name="Google Shape;852;p39"/>
          <p:cNvSpPr/>
          <p:nvPr/>
        </p:nvSpPr>
        <p:spPr>
          <a:xfrm>
            <a:off x="488374" y="1790525"/>
            <a:ext cx="11413114" cy="415494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dirty="0">
                <a:solidFill>
                  <a:schemeClr val="dk1"/>
                </a:solidFill>
                <a:latin typeface="Corbel"/>
                <a:ea typeface="Corbel"/>
                <a:cs typeface="Corbel"/>
                <a:sym typeface="Corbel"/>
              </a:rPr>
              <a:t>Jusqu'ici, nous avons parlé de deux des trois maquettes les plus importantes pour visualiser et mettre en place un projet, mais le </a:t>
            </a:r>
            <a:r>
              <a:rPr lang="fr-FR" sz="2400" b="0" i="0" u="none" strike="noStrike" cap="none" dirty="0" err="1">
                <a:solidFill>
                  <a:schemeClr val="dk1"/>
                </a:solidFill>
                <a:latin typeface="Corbel"/>
                <a:ea typeface="Corbel"/>
                <a:cs typeface="Corbel"/>
                <a:sym typeface="Corbel"/>
              </a:rPr>
              <a:t>mockup</a:t>
            </a:r>
            <a:r>
              <a:rPr lang="fr-FR" sz="2400" b="0" i="0" u="none" strike="noStrike" cap="none" dirty="0">
                <a:solidFill>
                  <a:schemeClr val="dk1"/>
                </a:solidFill>
                <a:latin typeface="Corbel"/>
                <a:ea typeface="Corbel"/>
                <a:cs typeface="Corbel"/>
                <a:sym typeface="Corbel"/>
              </a:rPr>
              <a:t> possède à première vue une différence qui ne vous a sûrement pas échappé.</a:t>
            </a:r>
            <a:endParaRPr dirty="0"/>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dirty="0">
                <a:solidFill>
                  <a:schemeClr val="dk1"/>
                </a:solidFill>
                <a:latin typeface="Corbel"/>
                <a:ea typeface="Corbel"/>
                <a:cs typeface="Corbel"/>
                <a:sym typeface="Corbel"/>
              </a:rPr>
              <a:t>Et oui, des couleurs, un design, des polices d'écritures, etc. </a:t>
            </a:r>
            <a:endParaRPr dirty="0"/>
          </a:p>
          <a:p>
            <a:pPr marL="0" marR="0" lvl="0" indent="0" algn="l" rtl="0">
              <a:lnSpc>
                <a:spcPct val="100000"/>
              </a:lnSpc>
              <a:spcBef>
                <a:spcPts val="0"/>
              </a:spcBef>
              <a:spcAft>
                <a:spcPts val="0"/>
              </a:spcAft>
              <a:buClr>
                <a:srgbClr val="000000"/>
              </a:buClr>
              <a:buSzPts val="2400"/>
              <a:buFont typeface="Arial"/>
              <a:buNone/>
            </a:pPr>
            <a:endParaRPr sz="2400" b="0" i="0" u="none" strike="noStrike" cap="none" dirty="0">
              <a:solidFill>
                <a:schemeClr val="dk1"/>
              </a:solidFill>
              <a:latin typeface="Corbel"/>
              <a:ea typeface="Corbel"/>
              <a:cs typeface="Corbel"/>
              <a:sym typeface="Corbel"/>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dirty="0">
                <a:solidFill>
                  <a:schemeClr val="dk1"/>
                </a:solidFill>
                <a:latin typeface="Corbel"/>
                <a:ea typeface="Corbel"/>
                <a:cs typeface="Corbel"/>
                <a:sym typeface="Corbel"/>
              </a:rPr>
              <a:t>Il nous est donc nécessaire </a:t>
            </a:r>
            <a:r>
              <a:rPr lang="fr-FR" sz="2400" b="1" i="0" u="none" strike="noStrike" cap="none" dirty="0">
                <a:solidFill>
                  <a:schemeClr val="dk1"/>
                </a:solidFill>
                <a:latin typeface="Corbel"/>
                <a:ea typeface="Corbel"/>
                <a:cs typeface="Corbel"/>
                <a:sym typeface="Corbel"/>
              </a:rPr>
              <a:t>AVANT</a:t>
            </a:r>
            <a:r>
              <a:rPr lang="fr-FR" sz="2400" b="0" i="0" u="none" strike="noStrike" cap="none" dirty="0">
                <a:solidFill>
                  <a:schemeClr val="dk1"/>
                </a:solidFill>
                <a:latin typeface="Corbel"/>
                <a:ea typeface="Corbel"/>
                <a:cs typeface="Corbel"/>
                <a:sym typeface="Corbel"/>
              </a:rPr>
              <a:t> de faire un </a:t>
            </a:r>
            <a:r>
              <a:rPr lang="fr-FR" sz="2400" b="0" i="0" u="none" strike="noStrike" cap="none" dirty="0" err="1">
                <a:solidFill>
                  <a:schemeClr val="dk1"/>
                </a:solidFill>
                <a:latin typeface="Corbel"/>
                <a:ea typeface="Corbel"/>
                <a:cs typeface="Corbel"/>
                <a:sym typeface="Corbel"/>
              </a:rPr>
              <a:t>mockup</a:t>
            </a:r>
            <a:r>
              <a:rPr lang="fr-FR" sz="2400" b="0" i="0" u="none" strike="noStrike" cap="none" dirty="0">
                <a:solidFill>
                  <a:schemeClr val="dk1"/>
                </a:solidFill>
                <a:latin typeface="Corbel"/>
                <a:ea typeface="Corbel"/>
                <a:cs typeface="Corbel"/>
                <a:sym typeface="Corbel"/>
              </a:rPr>
              <a:t>, de définir ces différents points. Fort heureusement, si vous avez correctement pris vos informations auprès de votre client, vous avez déjà tout ce qu’il vous faut ou presque, mais que pouvons-nous en faire ? </a:t>
            </a:r>
            <a:endParaRPr sz="2400" b="0" i="0" u="none" strike="noStrike" cap="none" dirty="0">
              <a:solidFill>
                <a:schemeClr val="dk1"/>
              </a:solidFill>
              <a:latin typeface="Corbel"/>
              <a:ea typeface="Corbel"/>
              <a:cs typeface="Corbel"/>
              <a:sym typeface="Corbel"/>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dirty="0">
                <a:solidFill>
                  <a:schemeClr val="dk1"/>
                </a:solidFill>
                <a:latin typeface="Corbel"/>
                <a:ea typeface="Corbel"/>
                <a:cs typeface="Corbel"/>
                <a:sym typeface="Corbel"/>
              </a:rPr>
              <a:t>Et bien nous allons aborder deux "sous-étapes" qui vont vous faciliter la vie, le </a:t>
            </a:r>
            <a:r>
              <a:rPr lang="fr-FR" sz="2400" b="0" i="0" u="none" strike="noStrike" cap="none" dirty="0" err="1">
                <a:solidFill>
                  <a:schemeClr val="dk1"/>
                </a:solidFill>
                <a:latin typeface="Corbel"/>
                <a:ea typeface="Corbel"/>
                <a:cs typeface="Corbel"/>
                <a:sym typeface="Corbel"/>
              </a:rPr>
              <a:t>Moodboard</a:t>
            </a:r>
            <a:r>
              <a:rPr lang="fr-FR" sz="2400" b="0" i="0" u="none" strike="noStrike" cap="none" dirty="0">
                <a:solidFill>
                  <a:schemeClr val="dk1"/>
                </a:solidFill>
                <a:latin typeface="Corbel"/>
                <a:ea typeface="Corbel"/>
                <a:cs typeface="Corbel"/>
                <a:sym typeface="Corbel"/>
              </a:rPr>
              <a:t> et le Style </a:t>
            </a:r>
            <a:r>
              <a:rPr lang="fr-FR" sz="2400" b="0" i="0" u="none" strike="noStrike" cap="none" dirty="0" err="1">
                <a:solidFill>
                  <a:schemeClr val="dk1"/>
                </a:solidFill>
                <a:latin typeface="Corbel"/>
                <a:ea typeface="Corbel"/>
                <a:cs typeface="Corbel"/>
                <a:sym typeface="Corbel"/>
              </a:rPr>
              <a:t>tile</a:t>
            </a:r>
            <a:r>
              <a:rPr lang="fr-FR" sz="2400" b="0" i="0" u="none" strike="noStrike" cap="none" dirty="0">
                <a:solidFill>
                  <a:schemeClr val="dk1"/>
                </a:solidFill>
                <a:latin typeface="Corbel"/>
                <a:ea typeface="Corbel"/>
                <a:cs typeface="Corbel"/>
                <a:sym typeface="Corbel"/>
              </a:rPr>
              <a:t> !</a:t>
            </a:r>
            <a:br>
              <a:rPr lang="fr-FR" sz="2400" b="0" i="0" u="none" strike="noStrike" cap="none" dirty="0">
                <a:solidFill>
                  <a:schemeClr val="dk1"/>
                </a:solidFill>
                <a:latin typeface="Corbel"/>
                <a:ea typeface="Corbel"/>
                <a:cs typeface="Corbel"/>
                <a:sym typeface="Corbel"/>
              </a:rPr>
            </a:br>
            <a:endParaRPr sz="2400" b="0" i="0" u="none" strike="noStrike" cap="none" dirty="0">
              <a:solidFill>
                <a:schemeClr val="dk1"/>
              </a:solidFill>
              <a:latin typeface="Corbel"/>
              <a:ea typeface="Corbel"/>
              <a:cs typeface="Corbel"/>
              <a:sym typeface="Corbel"/>
            </a:endParaRPr>
          </a:p>
        </p:txBody>
      </p:sp>
      <p:sp>
        <p:nvSpPr>
          <p:cNvPr id="853" name="Google Shape;853;p39"/>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grpSp>
        <p:nvGrpSpPr>
          <p:cNvPr id="859" name="Google Shape;859;p40"/>
          <p:cNvGrpSpPr/>
          <p:nvPr/>
        </p:nvGrpSpPr>
        <p:grpSpPr>
          <a:xfrm>
            <a:off x="0" y="-27077"/>
            <a:ext cx="12198786" cy="6918331"/>
            <a:chOff x="0" y="-27077"/>
            <a:chExt cx="12198786" cy="6918331"/>
          </a:xfrm>
        </p:grpSpPr>
        <p:sp>
          <p:nvSpPr>
            <p:cNvPr id="860" name="Google Shape;860;p40"/>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861" name="Google Shape;861;p40"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862" name="Google Shape;862;p40"/>
            <p:cNvGrpSpPr/>
            <p:nvPr/>
          </p:nvGrpSpPr>
          <p:grpSpPr>
            <a:xfrm>
              <a:off x="0" y="-27077"/>
              <a:ext cx="12198786" cy="1184348"/>
              <a:chOff x="0" y="-27077"/>
              <a:chExt cx="12198786" cy="1184348"/>
            </a:xfrm>
          </p:grpSpPr>
          <p:sp>
            <p:nvSpPr>
              <p:cNvPr id="863" name="Google Shape;863;p40"/>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64" name="Google Shape;864;p40"/>
              <p:cNvGrpSpPr/>
              <p:nvPr/>
            </p:nvGrpSpPr>
            <p:grpSpPr>
              <a:xfrm>
                <a:off x="65317" y="-27077"/>
                <a:ext cx="12053972" cy="665861"/>
                <a:chOff x="65317" y="-27077"/>
                <a:chExt cx="12053972" cy="665861"/>
              </a:xfrm>
            </p:grpSpPr>
            <p:pic>
              <p:nvPicPr>
                <p:cNvPr id="865" name="Google Shape;865;p40"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866" name="Google Shape;866;p40"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867" name="Google Shape;867;p40"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868" name="Google Shape;868;p40"/>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869" name="Google Shape;869;p40"/>
            <p:cNvGrpSpPr/>
            <p:nvPr/>
          </p:nvGrpSpPr>
          <p:grpSpPr>
            <a:xfrm>
              <a:off x="0" y="6480854"/>
              <a:ext cx="12198785" cy="410400"/>
              <a:chOff x="0" y="6480854"/>
              <a:chExt cx="12198785" cy="410400"/>
            </a:xfrm>
          </p:grpSpPr>
          <p:sp>
            <p:nvSpPr>
              <p:cNvPr id="870" name="Google Shape;870;p40"/>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71" name="Google Shape;871;p40"/>
              <p:cNvGrpSpPr/>
              <p:nvPr/>
            </p:nvGrpSpPr>
            <p:grpSpPr>
              <a:xfrm>
                <a:off x="0" y="6480854"/>
                <a:ext cx="12198785" cy="410400"/>
                <a:chOff x="0" y="6480855"/>
                <a:chExt cx="12198785" cy="406597"/>
              </a:xfrm>
            </p:grpSpPr>
            <p:sp>
              <p:nvSpPr>
                <p:cNvPr id="872" name="Google Shape;872;p40"/>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73" name="Google Shape;873;p40"/>
                <p:cNvGrpSpPr/>
                <p:nvPr/>
              </p:nvGrpSpPr>
              <p:grpSpPr>
                <a:xfrm>
                  <a:off x="7331819" y="6511997"/>
                  <a:ext cx="4794864" cy="344314"/>
                  <a:chOff x="7331819" y="6511997"/>
                  <a:chExt cx="4794864" cy="344314"/>
                </a:xfrm>
              </p:grpSpPr>
              <p:pic>
                <p:nvPicPr>
                  <p:cNvPr id="874" name="Google Shape;874;p40"/>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875" name="Google Shape;875;p40"/>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876" name="Google Shape;876;p40"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877" name="Google Shape;877;p40"/>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878" name="Google Shape;878;p40"/>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pic>
        <p:nvPicPr>
          <p:cNvPr id="879" name="Google Shape;879;p40"/>
          <p:cNvPicPr preferRelativeResize="0"/>
          <p:nvPr/>
        </p:nvPicPr>
        <p:blipFill rotWithShape="1">
          <a:blip r:embed="rId13">
            <a:alphaModFix/>
          </a:blip>
          <a:srcRect/>
          <a:stretch/>
        </p:blipFill>
        <p:spPr>
          <a:xfrm>
            <a:off x="6372224" y="1971237"/>
            <a:ext cx="5314803" cy="3887856"/>
          </a:xfrm>
          <a:prstGeom prst="rect">
            <a:avLst/>
          </a:prstGeom>
          <a:noFill/>
          <a:ln>
            <a:noFill/>
          </a:ln>
        </p:spPr>
      </p:pic>
      <p:sp>
        <p:nvSpPr>
          <p:cNvPr id="880" name="Google Shape;880;p40"/>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881" name="Google Shape;881;p40"/>
          <p:cNvSpPr/>
          <p:nvPr/>
        </p:nvSpPr>
        <p:spPr>
          <a:xfrm>
            <a:off x="477981" y="1704109"/>
            <a:ext cx="6089074" cy="415498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fr-FR" sz="2400" b="0" i="0" u="none" strike="noStrike" cap="none" dirty="0">
                <a:solidFill>
                  <a:srgbClr val="000000"/>
                </a:solidFill>
                <a:latin typeface="Corbel"/>
                <a:ea typeface="Corbel"/>
                <a:cs typeface="Corbel"/>
                <a:sym typeface="Corbel"/>
              </a:rPr>
              <a:t>Le </a:t>
            </a:r>
            <a:r>
              <a:rPr lang="fr-FR" sz="2400" b="0" i="0" u="none" strike="noStrike" cap="none" dirty="0" err="1">
                <a:solidFill>
                  <a:srgbClr val="000000"/>
                </a:solidFill>
                <a:latin typeface="Corbel"/>
                <a:ea typeface="Corbel"/>
                <a:cs typeface="Corbel"/>
                <a:sym typeface="Corbel"/>
              </a:rPr>
              <a:t>Moodboard</a:t>
            </a:r>
            <a:r>
              <a:rPr lang="fr-FR" sz="2400" b="0" i="0" u="none" strike="noStrike" cap="none" dirty="0">
                <a:solidFill>
                  <a:srgbClr val="000000"/>
                </a:solidFill>
                <a:latin typeface="Corbel"/>
                <a:ea typeface="Corbel"/>
                <a:cs typeface="Corbel"/>
                <a:sym typeface="Corbel"/>
              </a:rPr>
              <a:t> est une</a:t>
            </a:r>
            <a:r>
              <a:rPr lang="fr-FR" sz="2400" b="1" i="0" u="none" strike="noStrike" cap="none" dirty="0">
                <a:solidFill>
                  <a:schemeClr val="dk1"/>
                </a:solidFill>
                <a:latin typeface="Corbel"/>
                <a:ea typeface="Corbel"/>
                <a:cs typeface="Corbel"/>
                <a:sym typeface="Corbel"/>
              </a:rPr>
              <a:t> planche d’ambiance graphique</a:t>
            </a:r>
            <a:r>
              <a:rPr lang="fr-FR" sz="2400" b="0" i="0" u="none" strike="noStrike" cap="none" dirty="0">
                <a:solidFill>
                  <a:srgbClr val="000000"/>
                </a:solidFill>
                <a:latin typeface="Corbel"/>
                <a:ea typeface="Corbel"/>
                <a:cs typeface="Corbel"/>
                <a:sym typeface="Corbel"/>
              </a:rPr>
              <a:t> qui permet d’établir un style, une direction graphique, qui va servir d’identité visuelle pour un projet. </a:t>
            </a:r>
            <a:endParaRPr dirty="0"/>
          </a:p>
          <a:p>
            <a:pPr marL="0" marR="0" lvl="0" indent="0" algn="l" rtl="0">
              <a:lnSpc>
                <a:spcPct val="100000"/>
              </a:lnSpc>
              <a:spcBef>
                <a:spcPts val="0"/>
              </a:spcBef>
              <a:spcAft>
                <a:spcPts val="0"/>
              </a:spcAft>
              <a:buNone/>
            </a:pPr>
            <a:r>
              <a:rPr lang="fr-FR" sz="2400" b="0" i="0" u="none" strike="noStrike" cap="none" dirty="0">
                <a:solidFill>
                  <a:srgbClr val="000000"/>
                </a:solidFill>
                <a:latin typeface="Corbel"/>
                <a:ea typeface="Corbel"/>
                <a:cs typeface="Corbel"/>
                <a:sym typeface="Corbel"/>
              </a:rPr>
              <a:t>Il peut être composé de différents éléments, principalement des photos, des palettes de couleurs, des motifs, des polices d’écriture, etc.</a:t>
            </a:r>
            <a:endParaRPr dirty="0"/>
          </a:p>
          <a:p>
            <a:pPr marL="0" marR="0" lvl="0" indent="0" algn="l" rtl="0">
              <a:lnSpc>
                <a:spcPct val="100000"/>
              </a:lnSpc>
              <a:spcBef>
                <a:spcPts val="0"/>
              </a:spcBef>
              <a:spcAft>
                <a:spcPts val="0"/>
              </a:spcAft>
              <a:buNone/>
            </a:pPr>
            <a:r>
              <a:rPr lang="fr-FR" sz="2400" dirty="0">
                <a:latin typeface="Corbel"/>
                <a:ea typeface="Corbel"/>
                <a:cs typeface="Corbel"/>
                <a:sym typeface="Corbel"/>
              </a:rPr>
              <a:t>À</a:t>
            </a:r>
            <a:r>
              <a:rPr lang="fr-FR" sz="2400" b="0" i="0" u="none" strike="noStrike" cap="none" dirty="0">
                <a:solidFill>
                  <a:srgbClr val="000000"/>
                </a:solidFill>
                <a:latin typeface="Corbel"/>
                <a:ea typeface="Corbel"/>
                <a:cs typeface="Corbel"/>
                <a:sym typeface="Corbel"/>
              </a:rPr>
              <a:t> ce stade, le </a:t>
            </a:r>
            <a:r>
              <a:rPr lang="fr-FR" sz="2400" b="0" i="0" u="none" strike="noStrike" cap="none" dirty="0" err="1">
                <a:solidFill>
                  <a:srgbClr val="000000"/>
                </a:solidFill>
                <a:latin typeface="Corbel"/>
                <a:ea typeface="Corbel"/>
                <a:cs typeface="Corbel"/>
                <a:sym typeface="Corbel"/>
              </a:rPr>
              <a:t>moodboard</a:t>
            </a:r>
            <a:r>
              <a:rPr lang="fr-FR" sz="2400" b="0" i="0" u="none" strike="noStrike" cap="none" dirty="0">
                <a:solidFill>
                  <a:srgbClr val="000000"/>
                </a:solidFill>
                <a:latin typeface="Corbel"/>
                <a:ea typeface="Corbel"/>
                <a:cs typeface="Corbel"/>
                <a:sym typeface="Corbel"/>
              </a:rPr>
              <a:t> doit servir d’</a:t>
            </a:r>
            <a:r>
              <a:rPr lang="fr-FR" sz="2400" b="1" i="0" u="none" strike="noStrike" cap="none" dirty="0">
                <a:solidFill>
                  <a:srgbClr val="000000"/>
                </a:solidFill>
                <a:latin typeface="Corbel"/>
                <a:ea typeface="Corbel"/>
                <a:cs typeface="Corbel"/>
                <a:sym typeface="Corbel"/>
              </a:rPr>
              <a:t>inspiration</a:t>
            </a:r>
            <a:r>
              <a:rPr lang="fr-FR" sz="2400" b="0" i="0" u="none" strike="noStrike" cap="none" dirty="0">
                <a:solidFill>
                  <a:srgbClr val="000000"/>
                </a:solidFill>
                <a:latin typeface="Corbel"/>
                <a:ea typeface="Corbel"/>
                <a:cs typeface="Corbel"/>
                <a:sym typeface="Corbel"/>
              </a:rPr>
              <a:t>, vous pouvez donc utiliser toutes les ressources qui vous parlent ! </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grpSp>
        <p:nvGrpSpPr>
          <p:cNvPr id="887" name="Google Shape;887;p41"/>
          <p:cNvGrpSpPr/>
          <p:nvPr/>
        </p:nvGrpSpPr>
        <p:grpSpPr>
          <a:xfrm>
            <a:off x="0" y="-27077"/>
            <a:ext cx="12198786" cy="6918331"/>
            <a:chOff x="0" y="-27077"/>
            <a:chExt cx="12198786" cy="6918331"/>
          </a:xfrm>
        </p:grpSpPr>
        <p:sp>
          <p:nvSpPr>
            <p:cNvPr id="888" name="Google Shape;888;p41"/>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889" name="Google Shape;889;p41"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890" name="Google Shape;890;p41"/>
            <p:cNvGrpSpPr/>
            <p:nvPr/>
          </p:nvGrpSpPr>
          <p:grpSpPr>
            <a:xfrm>
              <a:off x="0" y="-27077"/>
              <a:ext cx="12198786" cy="1184348"/>
              <a:chOff x="0" y="-27077"/>
              <a:chExt cx="12198786" cy="1184348"/>
            </a:xfrm>
          </p:grpSpPr>
          <p:sp>
            <p:nvSpPr>
              <p:cNvPr id="891" name="Google Shape;891;p41"/>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92" name="Google Shape;892;p41"/>
              <p:cNvGrpSpPr/>
              <p:nvPr/>
            </p:nvGrpSpPr>
            <p:grpSpPr>
              <a:xfrm>
                <a:off x="65317" y="-27077"/>
                <a:ext cx="12053972" cy="665861"/>
                <a:chOff x="65317" y="-27077"/>
                <a:chExt cx="12053972" cy="665861"/>
              </a:xfrm>
            </p:grpSpPr>
            <p:pic>
              <p:nvPicPr>
                <p:cNvPr id="893" name="Google Shape;893;p41"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894" name="Google Shape;894;p41"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895" name="Google Shape;895;p41"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896" name="Google Shape;896;p41"/>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897" name="Google Shape;897;p41"/>
            <p:cNvGrpSpPr/>
            <p:nvPr/>
          </p:nvGrpSpPr>
          <p:grpSpPr>
            <a:xfrm>
              <a:off x="0" y="6480854"/>
              <a:ext cx="12198785" cy="410400"/>
              <a:chOff x="0" y="6480854"/>
              <a:chExt cx="12198785" cy="410400"/>
            </a:xfrm>
          </p:grpSpPr>
          <p:sp>
            <p:nvSpPr>
              <p:cNvPr id="898" name="Google Shape;898;p41"/>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99" name="Google Shape;899;p41"/>
              <p:cNvGrpSpPr/>
              <p:nvPr/>
            </p:nvGrpSpPr>
            <p:grpSpPr>
              <a:xfrm>
                <a:off x="0" y="6480854"/>
                <a:ext cx="12198785" cy="410400"/>
                <a:chOff x="0" y="6480855"/>
                <a:chExt cx="12198785" cy="406597"/>
              </a:xfrm>
            </p:grpSpPr>
            <p:sp>
              <p:nvSpPr>
                <p:cNvPr id="900" name="Google Shape;900;p41"/>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01" name="Google Shape;901;p41"/>
                <p:cNvGrpSpPr/>
                <p:nvPr/>
              </p:nvGrpSpPr>
              <p:grpSpPr>
                <a:xfrm>
                  <a:off x="7331819" y="6511997"/>
                  <a:ext cx="4794864" cy="344314"/>
                  <a:chOff x="7331819" y="6511997"/>
                  <a:chExt cx="4794864" cy="344314"/>
                </a:xfrm>
              </p:grpSpPr>
              <p:pic>
                <p:nvPicPr>
                  <p:cNvPr id="902" name="Google Shape;902;p41"/>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903" name="Google Shape;903;p41"/>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904" name="Google Shape;904;p41"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905" name="Google Shape;905;p41"/>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906" name="Google Shape;906;p41"/>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907" name="Google Shape;907;p41"/>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908" name="Google Shape;908;p41"/>
          <p:cNvSpPr/>
          <p:nvPr/>
        </p:nvSpPr>
        <p:spPr>
          <a:xfrm>
            <a:off x="322117" y="1735283"/>
            <a:ext cx="7228199" cy="4454425"/>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orbel"/>
                <a:ea typeface="Corbel"/>
                <a:cs typeface="Corbel"/>
                <a:sym typeface="Corbel"/>
              </a:rPr>
              <a:t>Exercice de groupe Moodboard:</a:t>
            </a:r>
            <a:endParaRPr/>
          </a:p>
          <a:p>
            <a:pPr marL="0" marR="0" lvl="0" indent="0" algn="l" rtl="0">
              <a:lnSpc>
                <a:spcPct val="107000"/>
              </a:lnSpc>
              <a:spcBef>
                <a:spcPts val="800"/>
              </a:spcBef>
              <a:spcAft>
                <a:spcPts val="0"/>
              </a:spcAft>
              <a:buClr>
                <a:schemeClr val="dk1"/>
              </a:buClr>
              <a:buSzPts val="2400"/>
              <a:buFont typeface="Arial"/>
              <a:buNone/>
            </a:pPr>
            <a:r>
              <a:rPr lang="fr-FR" sz="2400" b="1" i="1" u="none" strike="noStrike" cap="none">
                <a:solidFill>
                  <a:schemeClr val="dk1"/>
                </a:solidFill>
                <a:latin typeface="Calibri"/>
                <a:ea typeface="Calibri"/>
                <a:cs typeface="Calibri"/>
                <a:sym typeface="Calibri"/>
              </a:rPr>
              <a:t>-Chaque groupe aura un mot donné par le formateur.</a:t>
            </a:r>
            <a:endParaRPr sz="2400" b="1" i="1" u="none" strike="noStrike" cap="none">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400"/>
              <a:buFont typeface="Arial"/>
              <a:buNone/>
            </a:pPr>
            <a:r>
              <a:rPr lang="fr-FR" sz="2400" b="1" i="1" u="none" strike="noStrike" cap="none">
                <a:solidFill>
                  <a:schemeClr val="dk1"/>
                </a:solidFill>
                <a:latin typeface="Calibri"/>
                <a:ea typeface="Calibri"/>
                <a:cs typeface="Calibri"/>
                <a:sym typeface="Calibri"/>
              </a:rPr>
              <a:t>-À partir de ce mot, chaque groupe doit créer un nuage de mot en lien avec le mot initial et en choisir un parmi cette nouvelle liste.</a:t>
            </a:r>
            <a:endParaRPr sz="2400" b="1" i="1" u="none" strike="noStrike" cap="none">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400"/>
              <a:buFont typeface="Arial"/>
              <a:buNone/>
            </a:pPr>
            <a:r>
              <a:rPr lang="fr-FR" sz="2400" b="1" i="1" u="none" strike="noStrike" cap="none">
                <a:solidFill>
                  <a:schemeClr val="dk1"/>
                </a:solidFill>
                <a:latin typeface="Calibri"/>
                <a:ea typeface="Calibri"/>
                <a:cs typeface="Calibri"/>
                <a:sym typeface="Calibri"/>
              </a:rPr>
              <a:t>-Ce nouveau mot donnera lieu à un autre nuage de mot qui, vous l’avez compris, se terminera par la sélection d’un autre mot de cette nouvelle liste.</a:t>
            </a:r>
            <a:endParaRPr/>
          </a:p>
          <a:p>
            <a:pPr marL="0" marR="0" lvl="0" indent="0" algn="l" rtl="0">
              <a:lnSpc>
                <a:spcPct val="107000"/>
              </a:lnSpc>
              <a:spcBef>
                <a:spcPts val="800"/>
              </a:spcBef>
              <a:spcAft>
                <a:spcPts val="0"/>
              </a:spcAft>
              <a:buClr>
                <a:schemeClr val="dk1"/>
              </a:buClr>
              <a:buSzPts val="2400"/>
              <a:buFont typeface="Arial"/>
              <a:buNone/>
            </a:pPr>
            <a:r>
              <a:rPr lang="fr-FR" sz="2400" b="1" i="1" u="none" strike="noStrike" cap="none">
                <a:solidFill>
                  <a:schemeClr val="dk1"/>
                </a:solidFill>
                <a:latin typeface="Calibri"/>
                <a:ea typeface="Calibri"/>
                <a:cs typeface="Calibri"/>
                <a:sym typeface="Calibri"/>
              </a:rPr>
              <a:t>-Chaque groupe devra créer un moodboard inspiré par le mot choisi.</a:t>
            </a:r>
            <a:endParaRPr sz="2400" b="1" i="1" u="none" strike="noStrike" cap="none">
              <a:solidFill>
                <a:schemeClr val="dk1"/>
              </a:solidFill>
              <a:latin typeface="Calibri"/>
              <a:ea typeface="Calibri"/>
              <a:cs typeface="Calibri"/>
              <a:sym typeface="Calibri"/>
            </a:endParaRPr>
          </a:p>
        </p:txBody>
      </p:sp>
      <p:pic>
        <p:nvPicPr>
          <p:cNvPr id="909" name="Google Shape;909;p41"/>
          <p:cNvPicPr preferRelativeResize="0"/>
          <p:nvPr/>
        </p:nvPicPr>
        <p:blipFill rotWithShape="1">
          <a:blip r:embed="rId13">
            <a:alphaModFix/>
          </a:blip>
          <a:srcRect/>
          <a:stretch/>
        </p:blipFill>
        <p:spPr>
          <a:xfrm>
            <a:off x="7473917" y="1841157"/>
            <a:ext cx="4429240" cy="413230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grpSp>
        <p:nvGrpSpPr>
          <p:cNvPr id="146" name="Google Shape;146;p15"/>
          <p:cNvGrpSpPr/>
          <p:nvPr/>
        </p:nvGrpSpPr>
        <p:grpSpPr>
          <a:xfrm>
            <a:off x="0" y="-27077"/>
            <a:ext cx="12198786" cy="6918331"/>
            <a:chOff x="0" y="-27077"/>
            <a:chExt cx="12198786" cy="6918331"/>
          </a:xfrm>
        </p:grpSpPr>
        <p:sp>
          <p:nvSpPr>
            <p:cNvPr id="147" name="Google Shape;147;p15"/>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48" name="Google Shape;148;p15"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149" name="Google Shape;149;p15"/>
            <p:cNvGrpSpPr/>
            <p:nvPr/>
          </p:nvGrpSpPr>
          <p:grpSpPr>
            <a:xfrm>
              <a:off x="0" y="-27077"/>
              <a:ext cx="12198786" cy="1184348"/>
              <a:chOff x="0" y="-27077"/>
              <a:chExt cx="12198786" cy="1184348"/>
            </a:xfrm>
          </p:grpSpPr>
          <p:sp>
            <p:nvSpPr>
              <p:cNvPr id="150" name="Google Shape;150;p15"/>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51" name="Google Shape;151;p15"/>
              <p:cNvGrpSpPr/>
              <p:nvPr/>
            </p:nvGrpSpPr>
            <p:grpSpPr>
              <a:xfrm>
                <a:off x="65317" y="-27077"/>
                <a:ext cx="12053972" cy="665861"/>
                <a:chOff x="65317" y="-27077"/>
                <a:chExt cx="12053972" cy="665861"/>
              </a:xfrm>
            </p:grpSpPr>
            <p:pic>
              <p:nvPicPr>
                <p:cNvPr id="152" name="Google Shape;152;p15"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153" name="Google Shape;153;p15"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154" name="Google Shape;154;p15"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155" name="Google Shape;155;p15"/>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156" name="Google Shape;156;p15"/>
            <p:cNvGrpSpPr/>
            <p:nvPr/>
          </p:nvGrpSpPr>
          <p:grpSpPr>
            <a:xfrm>
              <a:off x="0" y="6480854"/>
              <a:ext cx="12198785" cy="410400"/>
              <a:chOff x="0" y="6480854"/>
              <a:chExt cx="12198785" cy="410400"/>
            </a:xfrm>
          </p:grpSpPr>
          <p:sp>
            <p:nvSpPr>
              <p:cNvPr id="157" name="Google Shape;157;p15"/>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58" name="Google Shape;158;p15"/>
              <p:cNvGrpSpPr/>
              <p:nvPr/>
            </p:nvGrpSpPr>
            <p:grpSpPr>
              <a:xfrm>
                <a:off x="0" y="6480854"/>
                <a:ext cx="12198785" cy="410400"/>
                <a:chOff x="0" y="6480855"/>
                <a:chExt cx="12198785" cy="406597"/>
              </a:xfrm>
            </p:grpSpPr>
            <p:sp>
              <p:nvSpPr>
                <p:cNvPr id="159" name="Google Shape;159;p15"/>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60" name="Google Shape;160;p15"/>
                <p:cNvGrpSpPr/>
                <p:nvPr/>
              </p:nvGrpSpPr>
              <p:grpSpPr>
                <a:xfrm>
                  <a:off x="7331819" y="6511997"/>
                  <a:ext cx="4794864" cy="344314"/>
                  <a:chOff x="7331819" y="6511997"/>
                  <a:chExt cx="4794864" cy="344314"/>
                </a:xfrm>
              </p:grpSpPr>
              <p:pic>
                <p:nvPicPr>
                  <p:cNvPr id="161" name="Google Shape;161;p15"/>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162" name="Google Shape;162;p15"/>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163" name="Google Shape;163;p15"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164" name="Google Shape;164;p15"/>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165" name="Google Shape;165;p15"/>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166" name="Google Shape;166;p15"/>
          <p:cNvSpPr txBox="1"/>
          <p:nvPr/>
        </p:nvSpPr>
        <p:spPr>
          <a:xfrm>
            <a:off x="0" y="728969"/>
            <a:ext cx="12198786"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orbel"/>
                <a:ea typeface="Corbel"/>
                <a:cs typeface="Corbel"/>
                <a:sym typeface="Corbel"/>
              </a:rPr>
              <a:t>Définition et Enjeux</a:t>
            </a:r>
            <a:endParaRPr sz="1400" b="1" i="1" u="none" strike="noStrike" cap="none">
              <a:solidFill>
                <a:srgbClr val="FFFFFF"/>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orbel"/>
              <a:ea typeface="Corbel"/>
              <a:cs typeface="Corbel"/>
              <a:sym typeface="Corbel"/>
            </a:endParaRPr>
          </a:p>
        </p:txBody>
      </p:sp>
      <p:sp>
        <p:nvSpPr>
          <p:cNvPr id="167" name="Google Shape;167;p15"/>
          <p:cNvSpPr/>
          <p:nvPr/>
        </p:nvSpPr>
        <p:spPr>
          <a:xfrm>
            <a:off x="520844" y="2524942"/>
            <a:ext cx="11437751" cy="23083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L’ergonome IHM (Interface Homme Machine) est le métier qui permet la conception, par le maquettage, d’une interface qui réponde aux besoins théoriques d’un utilisateur en utilisant des informations via des études et analyses sur le comportement des utilisateurs. </a:t>
            </a:r>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Il est généralement à différencier de l’UX designer qui se focalise sur l’expérience de l’utilisateur tandis que le site ou l’application est déjà en place. </a:t>
            </a:r>
            <a:endParaRPr/>
          </a:p>
        </p:txBody>
      </p:sp>
      <p:sp>
        <p:nvSpPr>
          <p:cNvPr id="168" name="Google Shape;168;p15"/>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orbel"/>
                <a:ea typeface="Corbel"/>
                <a:cs typeface="Corbel"/>
                <a:sym typeface="Corbel"/>
              </a:rPr>
              <a:t>Les maquettes parmi les interventions d’un ergonome</a:t>
            </a:r>
            <a:endParaRPr sz="3200" b="1" i="0" u="none" strike="noStrike" cap="none">
              <a:solidFill>
                <a:schemeClr val="dk1"/>
              </a:solidFill>
              <a:latin typeface="Corbel"/>
              <a:ea typeface="Corbel"/>
              <a:cs typeface="Corbel"/>
              <a:sym typeface="Corbe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grpSp>
        <p:nvGrpSpPr>
          <p:cNvPr id="915" name="Google Shape;915;p42"/>
          <p:cNvGrpSpPr/>
          <p:nvPr/>
        </p:nvGrpSpPr>
        <p:grpSpPr>
          <a:xfrm>
            <a:off x="0" y="-27077"/>
            <a:ext cx="12198786" cy="6918331"/>
            <a:chOff x="0" y="-27077"/>
            <a:chExt cx="12198786" cy="6918331"/>
          </a:xfrm>
        </p:grpSpPr>
        <p:sp>
          <p:nvSpPr>
            <p:cNvPr id="916" name="Google Shape;916;p42"/>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917" name="Google Shape;917;p42"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918" name="Google Shape;918;p42"/>
            <p:cNvGrpSpPr/>
            <p:nvPr/>
          </p:nvGrpSpPr>
          <p:grpSpPr>
            <a:xfrm>
              <a:off x="0" y="-27077"/>
              <a:ext cx="12198786" cy="1184348"/>
              <a:chOff x="0" y="-27077"/>
              <a:chExt cx="12198786" cy="1184348"/>
            </a:xfrm>
          </p:grpSpPr>
          <p:sp>
            <p:nvSpPr>
              <p:cNvPr id="919" name="Google Shape;919;p42"/>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20" name="Google Shape;920;p42"/>
              <p:cNvGrpSpPr/>
              <p:nvPr/>
            </p:nvGrpSpPr>
            <p:grpSpPr>
              <a:xfrm>
                <a:off x="65317" y="-27077"/>
                <a:ext cx="12053972" cy="665861"/>
                <a:chOff x="65317" y="-27077"/>
                <a:chExt cx="12053972" cy="665861"/>
              </a:xfrm>
            </p:grpSpPr>
            <p:pic>
              <p:nvPicPr>
                <p:cNvPr id="921" name="Google Shape;921;p42"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922" name="Google Shape;922;p42"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923" name="Google Shape;923;p42"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924" name="Google Shape;924;p42"/>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925" name="Google Shape;925;p42"/>
            <p:cNvGrpSpPr/>
            <p:nvPr/>
          </p:nvGrpSpPr>
          <p:grpSpPr>
            <a:xfrm>
              <a:off x="0" y="6480854"/>
              <a:ext cx="12198785" cy="410400"/>
              <a:chOff x="0" y="6480854"/>
              <a:chExt cx="12198785" cy="410400"/>
            </a:xfrm>
          </p:grpSpPr>
          <p:sp>
            <p:nvSpPr>
              <p:cNvPr id="926" name="Google Shape;926;p42"/>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27" name="Google Shape;927;p42"/>
              <p:cNvGrpSpPr/>
              <p:nvPr/>
            </p:nvGrpSpPr>
            <p:grpSpPr>
              <a:xfrm>
                <a:off x="0" y="6480854"/>
                <a:ext cx="12198785" cy="410400"/>
                <a:chOff x="0" y="6480855"/>
                <a:chExt cx="12198785" cy="406597"/>
              </a:xfrm>
            </p:grpSpPr>
            <p:sp>
              <p:nvSpPr>
                <p:cNvPr id="928" name="Google Shape;928;p42"/>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29" name="Google Shape;929;p42"/>
                <p:cNvGrpSpPr/>
                <p:nvPr/>
              </p:nvGrpSpPr>
              <p:grpSpPr>
                <a:xfrm>
                  <a:off x="7331819" y="6511997"/>
                  <a:ext cx="4794864" cy="344314"/>
                  <a:chOff x="7331819" y="6511997"/>
                  <a:chExt cx="4794864" cy="344314"/>
                </a:xfrm>
              </p:grpSpPr>
              <p:pic>
                <p:nvPicPr>
                  <p:cNvPr id="930" name="Google Shape;930;p42"/>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931" name="Google Shape;931;p42"/>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932" name="Google Shape;932;p42"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933" name="Google Shape;933;p42"/>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934" name="Google Shape;934;p42"/>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935" name="Google Shape;935;p42"/>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936" name="Google Shape;936;p42"/>
          <p:cNvSpPr/>
          <p:nvPr/>
        </p:nvSpPr>
        <p:spPr>
          <a:xfrm>
            <a:off x="474141" y="1910392"/>
            <a:ext cx="6337100"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fr-FR" sz="2400" b="0" i="0" u="none" strike="noStrike" cap="none" dirty="0">
                <a:solidFill>
                  <a:srgbClr val="000000"/>
                </a:solidFill>
                <a:latin typeface="Corbel"/>
                <a:ea typeface="Corbel"/>
                <a:cs typeface="Corbel"/>
                <a:sym typeface="Corbel"/>
              </a:rPr>
              <a:t>Le </a:t>
            </a:r>
            <a:r>
              <a:rPr lang="fr-FR" sz="2400" b="1" i="0" u="none" strike="noStrike" cap="none" dirty="0">
                <a:solidFill>
                  <a:srgbClr val="000000"/>
                </a:solidFill>
                <a:latin typeface="Corbel"/>
                <a:ea typeface="Corbel"/>
                <a:cs typeface="Corbel"/>
                <a:sym typeface="Corbel"/>
              </a:rPr>
              <a:t>Style </a:t>
            </a:r>
            <a:r>
              <a:rPr lang="fr-FR" sz="2400" b="1" i="0" u="none" strike="noStrike" cap="none" dirty="0" err="1">
                <a:solidFill>
                  <a:srgbClr val="000000"/>
                </a:solidFill>
                <a:latin typeface="Corbel"/>
                <a:ea typeface="Corbel"/>
                <a:cs typeface="Corbel"/>
                <a:sym typeface="Corbel"/>
              </a:rPr>
              <a:t>Tile</a:t>
            </a:r>
            <a:r>
              <a:rPr lang="fr-FR" sz="2400" b="0" i="0" u="none" strike="noStrike" cap="none" dirty="0">
                <a:solidFill>
                  <a:srgbClr val="000000"/>
                </a:solidFill>
                <a:latin typeface="Corbel"/>
                <a:ea typeface="Corbel"/>
                <a:cs typeface="Corbel"/>
                <a:sym typeface="Corbel"/>
              </a:rPr>
              <a:t> est un support permettant de représenter les éléments essentiels qui constitueront le futur site web. </a:t>
            </a:r>
            <a:endParaRPr dirty="0"/>
          </a:p>
          <a:p>
            <a:pPr marL="0" marR="0" lvl="0" indent="0" algn="l" rtl="0">
              <a:lnSpc>
                <a:spcPct val="100000"/>
              </a:lnSpc>
              <a:spcBef>
                <a:spcPts val="0"/>
              </a:spcBef>
              <a:spcAft>
                <a:spcPts val="0"/>
              </a:spcAft>
              <a:buNone/>
            </a:pPr>
            <a:r>
              <a:rPr lang="fr-FR" sz="2400" b="0" i="0" u="none" strike="noStrike" cap="none" dirty="0">
                <a:solidFill>
                  <a:srgbClr val="000000"/>
                </a:solidFill>
                <a:latin typeface="Corbel"/>
                <a:ea typeface="Corbel"/>
                <a:cs typeface="Corbel"/>
                <a:sym typeface="Corbel"/>
              </a:rPr>
              <a:t>Le Style </a:t>
            </a:r>
            <a:r>
              <a:rPr lang="fr-FR" sz="2400" b="0" i="0" u="none" strike="noStrike" cap="none" dirty="0" err="1">
                <a:solidFill>
                  <a:srgbClr val="000000"/>
                </a:solidFill>
                <a:latin typeface="Corbel"/>
                <a:ea typeface="Corbel"/>
                <a:cs typeface="Corbel"/>
                <a:sym typeface="Corbel"/>
              </a:rPr>
              <a:t>Tile</a:t>
            </a:r>
            <a:r>
              <a:rPr lang="fr-FR" sz="2400" b="0" i="0" u="none" strike="noStrike" cap="none" dirty="0">
                <a:solidFill>
                  <a:srgbClr val="000000"/>
                </a:solidFill>
                <a:latin typeface="Corbel"/>
                <a:ea typeface="Corbel"/>
                <a:cs typeface="Corbel"/>
                <a:sym typeface="Corbel"/>
              </a:rPr>
              <a:t> a des avantages non négligeables :</a:t>
            </a:r>
            <a:endParaRPr dirty="0"/>
          </a:p>
        </p:txBody>
      </p:sp>
      <p:pic>
        <p:nvPicPr>
          <p:cNvPr id="937" name="Google Shape;937;p42"/>
          <p:cNvPicPr preferRelativeResize="0"/>
          <p:nvPr/>
        </p:nvPicPr>
        <p:blipFill rotWithShape="1">
          <a:blip r:embed="rId13">
            <a:alphaModFix/>
          </a:blip>
          <a:srcRect/>
          <a:stretch/>
        </p:blipFill>
        <p:spPr>
          <a:xfrm>
            <a:off x="6811241" y="1975268"/>
            <a:ext cx="4980622" cy="3715544"/>
          </a:xfrm>
          <a:prstGeom prst="rect">
            <a:avLst/>
          </a:prstGeom>
          <a:noFill/>
          <a:ln>
            <a:noFill/>
          </a:ln>
        </p:spPr>
      </p:pic>
      <p:sp>
        <p:nvSpPr>
          <p:cNvPr id="938" name="Google Shape;938;p42"/>
          <p:cNvSpPr/>
          <p:nvPr/>
        </p:nvSpPr>
        <p:spPr>
          <a:xfrm>
            <a:off x="715241" y="3852721"/>
            <a:ext cx="6096000" cy="1938992"/>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400"/>
              <a:buFont typeface="Arial"/>
              <a:buChar char="•"/>
            </a:pPr>
            <a:r>
              <a:rPr lang="fr-FR" sz="2400" b="0" i="0" u="none" strike="noStrike" cap="none" dirty="0">
                <a:solidFill>
                  <a:srgbClr val="000000"/>
                </a:solidFill>
                <a:latin typeface="Corbel"/>
                <a:ea typeface="Corbel"/>
                <a:cs typeface="Corbel"/>
                <a:sym typeface="Corbel"/>
              </a:rPr>
              <a:t> Ne s’embarrasse pas de mise en page</a:t>
            </a:r>
            <a:endParaRPr sz="2400" b="0" i="0" u="none" strike="noStrike" cap="none" dirty="0">
              <a:solidFill>
                <a:srgbClr val="000000"/>
              </a:solidFill>
              <a:latin typeface="Corbel"/>
              <a:ea typeface="Corbel"/>
              <a:cs typeface="Corbel"/>
              <a:sym typeface="Corbel"/>
            </a:endParaRPr>
          </a:p>
          <a:p>
            <a:pPr marL="342900" marR="0" lvl="0" indent="-342900" algn="l" rtl="0">
              <a:lnSpc>
                <a:spcPct val="100000"/>
              </a:lnSpc>
              <a:spcBef>
                <a:spcPts val="0"/>
              </a:spcBef>
              <a:spcAft>
                <a:spcPts val="0"/>
              </a:spcAft>
              <a:buClr>
                <a:srgbClr val="000000"/>
              </a:buClr>
              <a:buSzPts val="2400"/>
              <a:buFont typeface="Arial"/>
              <a:buChar char="•"/>
            </a:pPr>
            <a:r>
              <a:rPr lang="fr-FR" sz="2400" b="0" i="0" u="none" strike="noStrike" cap="none" dirty="0">
                <a:solidFill>
                  <a:srgbClr val="000000"/>
                </a:solidFill>
                <a:latin typeface="Corbel"/>
                <a:ea typeface="Corbel"/>
                <a:cs typeface="Corbel"/>
                <a:sym typeface="Corbel"/>
              </a:rPr>
              <a:t>Se concentre sur la cohérence avec le message et la charte graphique </a:t>
            </a:r>
            <a:endParaRPr sz="2400" b="0" i="0" u="none" strike="noStrike" cap="none" dirty="0">
              <a:solidFill>
                <a:srgbClr val="000000"/>
              </a:solidFill>
              <a:latin typeface="Corbel"/>
              <a:ea typeface="Corbel"/>
              <a:cs typeface="Corbel"/>
              <a:sym typeface="Corbel"/>
            </a:endParaRPr>
          </a:p>
          <a:p>
            <a:pPr marL="342900" marR="0" lvl="0" indent="-342900" algn="l" rtl="0">
              <a:lnSpc>
                <a:spcPct val="100000"/>
              </a:lnSpc>
              <a:spcBef>
                <a:spcPts val="0"/>
              </a:spcBef>
              <a:spcAft>
                <a:spcPts val="0"/>
              </a:spcAft>
              <a:buClr>
                <a:srgbClr val="000000"/>
              </a:buClr>
              <a:buSzPts val="2400"/>
              <a:buFont typeface="Arial"/>
              <a:buChar char="•"/>
            </a:pPr>
            <a:r>
              <a:rPr lang="fr-FR" sz="2400" b="0" i="0" u="none" strike="noStrike" cap="none" dirty="0">
                <a:solidFill>
                  <a:srgbClr val="000000"/>
                </a:solidFill>
                <a:latin typeface="Corbel"/>
                <a:ea typeface="Corbel"/>
                <a:cs typeface="Corbel"/>
                <a:sym typeface="Corbel"/>
              </a:rPr>
              <a:t>Permet de tester et proposer rapidement plusieurs déclinaisons</a:t>
            </a:r>
            <a:endParaRPr sz="2400" b="0" i="0" u="none" strike="noStrike" cap="none" dirty="0">
              <a:solidFill>
                <a:srgbClr val="000000"/>
              </a:solidFill>
              <a:latin typeface="Corbel"/>
              <a:ea typeface="Corbel"/>
              <a:cs typeface="Corbel"/>
              <a:sym typeface="Corbe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grpSp>
        <p:nvGrpSpPr>
          <p:cNvPr id="944" name="Google Shape;944;p43"/>
          <p:cNvGrpSpPr/>
          <p:nvPr/>
        </p:nvGrpSpPr>
        <p:grpSpPr>
          <a:xfrm>
            <a:off x="0" y="-27077"/>
            <a:ext cx="12198786" cy="6918331"/>
            <a:chOff x="0" y="-27077"/>
            <a:chExt cx="12198786" cy="6918331"/>
          </a:xfrm>
        </p:grpSpPr>
        <p:sp>
          <p:nvSpPr>
            <p:cNvPr id="945" name="Google Shape;945;p43"/>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946" name="Google Shape;946;p43"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947" name="Google Shape;947;p43"/>
            <p:cNvGrpSpPr/>
            <p:nvPr/>
          </p:nvGrpSpPr>
          <p:grpSpPr>
            <a:xfrm>
              <a:off x="0" y="-27077"/>
              <a:ext cx="12198786" cy="1184348"/>
              <a:chOff x="0" y="-27077"/>
              <a:chExt cx="12198786" cy="1184348"/>
            </a:xfrm>
          </p:grpSpPr>
          <p:sp>
            <p:nvSpPr>
              <p:cNvPr id="948" name="Google Shape;948;p43"/>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49" name="Google Shape;949;p43"/>
              <p:cNvGrpSpPr/>
              <p:nvPr/>
            </p:nvGrpSpPr>
            <p:grpSpPr>
              <a:xfrm>
                <a:off x="65317" y="-27077"/>
                <a:ext cx="12053972" cy="665861"/>
                <a:chOff x="65317" y="-27077"/>
                <a:chExt cx="12053972" cy="665861"/>
              </a:xfrm>
            </p:grpSpPr>
            <p:pic>
              <p:nvPicPr>
                <p:cNvPr id="950" name="Google Shape;950;p43"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951" name="Google Shape;951;p43"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952" name="Google Shape;952;p43"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953" name="Google Shape;953;p43"/>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954" name="Google Shape;954;p43"/>
            <p:cNvGrpSpPr/>
            <p:nvPr/>
          </p:nvGrpSpPr>
          <p:grpSpPr>
            <a:xfrm>
              <a:off x="0" y="6480854"/>
              <a:ext cx="12198785" cy="410400"/>
              <a:chOff x="0" y="6480854"/>
              <a:chExt cx="12198785" cy="410400"/>
            </a:xfrm>
          </p:grpSpPr>
          <p:sp>
            <p:nvSpPr>
              <p:cNvPr id="955" name="Google Shape;955;p43"/>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56" name="Google Shape;956;p43"/>
              <p:cNvGrpSpPr/>
              <p:nvPr/>
            </p:nvGrpSpPr>
            <p:grpSpPr>
              <a:xfrm>
                <a:off x="0" y="6480854"/>
                <a:ext cx="12198785" cy="410400"/>
                <a:chOff x="0" y="6480855"/>
                <a:chExt cx="12198785" cy="406597"/>
              </a:xfrm>
            </p:grpSpPr>
            <p:sp>
              <p:nvSpPr>
                <p:cNvPr id="957" name="Google Shape;957;p43"/>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58" name="Google Shape;958;p43"/>
                <p:cNvGrpSpPr/>
                <p:nvPr/>
              </p:nvGrpSpPr>
              <p:grpSpPr>
                <a:xfrm>
                  <a:off x="7331819" y="6511997"/>
                  <a:ext cx="4794864" cy="344314"/>
                  <a:chOff x="7331819" y="6511997"/>
                  <a:chExt cx="4794864" cy="344314"/>
                </a:xfrm>
              </p:grpSpPr>
              <p:pic>
                <p:nvPicPr>
                  <p:cNvPr id="959" name="Google Shape;959;p43"/>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960" name="Google Shape;960;p43"/>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961" name="Google Shape;961;p43"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962" name="Google Shape;962;p43"/>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963" name="Google Shape;963;p43"/>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964" name="Google Shape;964;p43"/>
          <p:cNvSpPr/>
          <p:nvPr/>
        </p:nvSpPr>
        <p:spPr>
          <a:xfrm>
            <a:off x="315498" y="2051455"/>
            <a:ext cx="5430200" cy="3166316"/>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fr-FR" sz="2400" b="0" i="0" u="none" strike="noStrike" cap="none" dirty="0">
                <a:solidFill>
                  <a:srgbClr val="000000"/>
                </a:solidFill>
                <a:latin typeface="Corbel"/>
                <a:ea typeface="Corbel"/>
                <a:cs typeface="Corbel"/>
                <a:sym typeface="Corbel"/>
              </a:rPr>
              <a:t>Exercice de groupe Style </a:t>
            </a:r>
            <a:r>
              <a:rPr lang="fr-FR" sz="2400" b="0" i="0" u="none" strike="noStrike" cap="none" dirty="0" err="1">
                <a:solidFill>
                  <a:srgbClr val="000000"/>
                </a:solidFill>
                <a:latin typeface="Corbel"/>
                <a:ea typeface="Corbel"/>
                <a:cs typeface="Corbel"/>
                <a:sym typeface="Corbel"/>
              </a:rPr>
              <a:t>tiles</a:t>
            </a:r>
            <a:r>
              <a:rPr lang="fr-FR" sz="2400" b="0" i="0" u="none" strike="noStrike" cap="none" dirty="0">
                <a:solidFill>
                  <a:srgbClr val="000000"/>
                </a:solidFill>
                <a:latin typeface="Corbel"/>
                <a:ea typeface="Corbel"/>
                <a:cs typeface="Corbel"/>
                <a:sym typeface="Corbel"/>
              </a:rPr>
              <a:t>:</a:t>
            </a:r>
            <a:endParaRPr sz="2400" b="0" i="0" u="none" strike="noStrike" cap="none" dirty="0">
              <a:solidFill>
                <a:srgbClr val="000000"/>
              </a:solidFill>
              <a:latin typeface="Corbel"/>
              <a:ea typeface="Corbel"/>
              <a:cs typeface="Corbel"/>
              <a:sym typeface="Corbel"/>
            </a:endParaRPr>
          </a:p>
          <a:p>
            <a:pPr marL="0" marR="0" lvl="0" indent="0" algn="l" rtl="0">
              <a:lnSpc>
                <a:spcPct val="107000"/>
              </a:lnSpc>
              <a:spcBef>
                <a:spcPts val="800"/>
              </a:spcBef>
              <a:spcAft>
                <a:spcPts val="0"/>
              </a:spcAft>
              <a:buNone/>
            </a:pPr>
            <a:r>
              <a:rPr lang="fr-FR" sz="2400" b="1" i="1" u="none" strike="noStrike" cap="none" dirty="0">
                <a:solidFill>
                  <a:srgbClr val="000000"/>
                </a:solidFill>
                <a:latin typeface="Calibri"/>
                <a:ea typeface="Calibri"/>
                <a:cs typeface="Calibri"/>
                <a:sym typeface="Calibri"/>
              </a:rPr>
              <a:t>- Chaque groupe doit donner le </a:t>
            </a:r>
            <a:r>
              <a:rPr lang="fr-FR" sz="2400" b="1" i="1" u="none" strike="noStrike" cap="none" dirty="0" err="1">
                <a:solidFill>
                  <a:srgbClr val="000000"/>
                </a:solidFill>
                <a:latin typeface="Calibri"/>
                <a:ea typeface="Calibri"/>
                <a:cs typeface="Calibri"/>
                <a:sym typeface="Calibri"/>
              </a:rPr>
              <a:t>moodboard</a:t>
            </a:r>
            <a:r>
              <a:rPr lang="fr-FR" sz="2400" b="1" i="1" u="none" strike="noStrike" cap="none" dirty="0">
                <a:solidFill>
                  <a:srgbClr val="000000"/>
                </a:solidFill>
                <a:latin typeface="Calibri"/>
                <a:ea typeface="Calibri"/>
                <a:cs typeface="Calibri"/>
                <a:sym typeface="Calibri"/>
              </a:rPr>
              <a:t> qu’il a fait à un autre groupe.</a:t>
            </a:r>
            <a:endParaRPr sz="2400" b="1" i="1" u="none" strike="noStrike" cap="none" dirty="0">
              <a:solidFill>
                <a:srgbClr val="000000"/>
              </a:solidFill>
              <a:latin typeface="Calibri"/>
              <a:ea typeface="Calibri"/>
              <a:cs typeface="Calibri"/>
              <a:sym typeface="Calibri"/>
            </a:endParaRPr>
          </a:p>
          <a:p>
            <a:pPr marL="0" marR="0" lvl="0" indent="0" algn="l" rtl="0">
              <a:lnSpc>
                <a:spcPct val="107000"/>
              </a:lnSpc>
              <a:spcBef>
                <a:spcPts val="800"/>
              </a:spcBef>
              <a:spcAft>
                <a:spcPts val="0"/>
              </a:spcAft>
              <a:buNone/>
            </a:pPr>
            <a:r>
              <a:rPr lang="fr-FR" sz="2400" b="1" i="1" u="none" strike="noStrike" cap="none" dirty="0">
                <a:solidFill>
                  <a:srgbClr val="000000"/>
                </a:solidFill>
                <a:latin typeface="Calibri"/>
                <a:ea typeface="Calibri"/>
                <a:cs typeface="Calibri"/>
                <a:sym typeface="Calibri"/>
              </a:rPr>
              <a:t>- À partir de ce </a:t>
            </a:r>
            <a:r>
              <a:rPr lang="fr-FR" sz="2400" b="1" i="1" u="none" strike="noStrike" cap="none" dirty="0" err="1">
                <a:solidFill>
                  <a:srgbClr val="000000"/>
                </a:solidFill>
                <a:latin typeface="Calibri"/>
                <a:ea typeface="Calibri"/>
                <a:cs typeface="Calibri"/>
                <a:sym typeface="Calibri"/>
              </a:rPr>
              <a:t>moodboard</a:t>
            </a:r>
            <a:r>
              <a:rPr lang="fr-FR" sz="2400" b="1" i="1" u="none" strike="noStrike" cap="none" dirty="0">
                <a:solidFill>
                  <a:srgbClr val="000000"/>
                </a:solidFill>
                <a:latin typeface="Calibri"/>
                <a:ea typeface="Calibri"/>
                <a:cs typeface="Calibri"/>
                <a:sym typeface="Calibri"/>
              </a:rPr>
              <a:t>, chaque groupe doit créer un style </a:t>
            </a:r>
            <a:r>
              <a:rPr lang="fr-FR" sz="2400" b="1" i="1" u="none" strike="noStrike" cap="none" dirty="0" err="1">
                <a:solidFill>
                  <a:srgbClr val="000000"/>
                </a:solidFill>
                <a:latin typeface="Calibri"/>
                <a:ea typeface="Calibri"/>
                <a:cs typeface="Calibri"/>
                <a:sym typeface="Calibri"/>
              </a:rPr>
              <a:t>tile</a:t>
            </a:r>
            <a:r>
              <a:rPr lang="fr-FR" sz="2400" b="1" i="1" u="none" strike="noStrike" cap="none" dirty="0">
                <a:solidFill>
                  <a:srgbClr val="000000"/>
                </a:solidFill>
                <a:latin typeface="Calibri"/>
                <a:ea typeface="Calibri"/>
                <a:cs typeface="Calibri"/>
                <a:sym typeface="Calibri"/>
              </a:rPr>
              <a:t>.</a:t>
            </a:r>
            <a:endParaRPr dirty="0"/>
          </a:p>
          <a:p>
            <a:pPr marL="0" marR="0" lvl="0" indent="0" algn="l" rtl="0">
              <a:lnSpc>
                <a:spcPct val="107000"/>
              </a:lnSpc>
              <a:spcBef>
                <a:spcPts val="800"/>
              </a:spcBef>
              <a:spcAft>
                <a:spcPts val="0"/>
              </a:spcAft>
              <a:buNone/>
            </a:pPr>
            <a:r>
              <a:rPr lang="fr-FR" sz="2400" b="1" i="1" u="none" strike="noStrike" cap="none" dirty="0">
                <a:solidFill>
                  <a:srgbClr val="000000"/>
                </a:solidFill>
                <a:latin typeface="Calibri"/>
                <a:ea typeface="Calibri"/>
                <a:cs typeface="Calibri"/>
                <a:sym typeface="Calibri"/>
              </a:rPr>
              <a:t>- Chaque groupe a le choix du sujet, du moment qu’il correspond au </a:t>
            </a:r>
            <a:r>
              <a:rPr lang="fr-FR" sz="2400" b="1" i="1" u="none" strike="noStrike" cap="none" dirty="0" err="1">
                <a:solidFill>
                  <a:srgbClr val="000000"/>
                </a:solidFill>
                <a:latin typeface="Calibri"/>
                <a:ea typeface="Calibri"/>
                <a:cs typeface="Calibri"/>
                <a:sym typeface="Calibri"/>
              </a:rPr>
              <a:t>moodboard</a:t>
            </a:r>
            <a:r>
              <a:rPr lang="fr-FR" sz="2400" b="1" i="1" u="none" strike="noStrike" cap="none" dirty="0">
                <a:solidFill>
                  <a:srgbClr val="000000"/>
                </a:solidFill>
                <a:latin typeface="Calibri"/>
                <a:ea typeface="Calibri"/>
                <a:cs typeface="Calibri"/>
                <a:sym typeface="Calibri"/>
              </a:rPr>
              <a:t>.</a:t>
            </a:r>
            <a:endParaRPr dirty="0"/>
          </a:p>
        </p:txBody>
      </p:sp>
      <p:pic>
        <p:nvPicPr>
          <p:cNvPr id="965" name="Google Shape;965;p43"/>
          <p:cNvPicPr preferRelativeResize="0"/>
          <p:nvPr/>
        </p:nvPicPr>
        <p:blipFill rotWithShape="1">
          <a:blip r:embed="rId13">
            <a:alphaModFix/>
          </a:blip>
          <a:srcRect l="8512" r="8859"/>
          <a:stretch/>
        </p:blipFill>
        <p:spPr>
          <a:xfrm>
            <a:off x="5872555" y="1876520"/>
            <a:ext cx="5964382" cy="3609109"/>
          </a:xfrm>
          <a:prstGeom prst="rect">
            <a:avLst/>
          </a:prstGeom>
          <a:noFill/>
          <a:ln>
            <a:noFill/>
          </a:ln>
        </p:spPr>
      </p:pic>
      <p:sp>
        <p:nvSpPr>
          <p:cNvPr id="966" name="Google Shape;966;p43"/>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71"/>
        <p:cNvGrpSpPr/>
        <p:nvPr/>
      </p:nvGrpSpPr>
      <p:grpSpPr>
        <a:xfrm>
          <a:off x="0" y="0"/>
          <a:ext cx="0" cy="0"/>
          <a:chOff x="0" y="0"/>
          <a:chExt cx="0" cy="0"/>
        </a:xfrm>
      </p:grpSpPr>
      <p:grpSp>
        <p:nvGrpSpPr>
          <p:cNvPr id="972" name="Google Shape;972;p44"/>
          <p:cNvGrpSpPr/>
          <p:nvPr/>
        </p:nvGrpSpPr>
        <p:grpSpPr>
          <a:xfrm>
            <a:off x="0" y="-27077"/>
            <a:ext cx="12198786" cy="6918331"/>
            <a:chOff x="0" y="-27077"/>
            <a:chExt cx="12198786" cy="6918331"/>
          </a:xfrm>
        </p:grpSpPr>
        <p:sp>
          <p:nvSpPr>
            <p:cNvPr id="973" name="Google Shape;973;p44"/>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974" name="Google Shape;974;p44"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975" name="Google Shape;975;p44"/>
            <p:cNvGrpSpPr/>
            <p:nvPr/>
          </p:nvGrpSpPr>
          <p:grpSpPr>
            <a:xfrm>
              <a:off x="0" y="-27077"/>
              <a:ext cx="12198786" cy="1184348"/>
              <a:chOff x="0" y="-27077"/>
              <a:chExt cx="12198786" cy="1184348"/>
            </a:xfrm>
          </p:grpSpPr>
          <p:sp>
            <p:nvSpPr>
              <p:cNvPr id="976" name="Google Shape;976;p44"/>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77" name="Google Shape;977;p44"/>
              <p:cNvGrpSpPr/>
              <p:nvPr/>
            </p:nvGrpSpPr>
            <p:grpSpPr>
              <a:xfrm>
                <a:off x="65317" y="-27077"/>
                <a:ext cx="12053972" cy="665861"/>
                <a:chOff x="65317" y="-27077"/>
                <a:chExt cx="12053972" cy="665861"/>
              </a:xfrm>
            </p:grpSpPr>
            <p:pic>
              <p:nvPicPr>
                <p:cNvPr id="978" name="Google Shape;978;p44"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979" name="Google Shape;979;p44"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980" name="Google Shape;980;p44"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981" name="Google Shape;981;p44"/>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982" name="Google Shape;982;p44"/>
            <p:cNvGrpSpPr/>
            <p:nvPr/>
          </p:nvGrpSpPr>
          <p:grpSpPr>
            <a:xfrm>
              <a:off x="0" y="6480854"/>
              <a:ext cx="12198785" cy="410400"/>
              <a:chOff x="0" y="6480854"/>
              <a:chExt cx="12198785" cy="410400"/>
            </a:xfrm>
          </p:grpSpPr>
          <p:sp>
            <p:nvSpPr>
              <p:cNvPr id="983" name="Google Shape;983;p44"/>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84" name="Google Shape;984;p44"/>
              <p:cNvGrpSpPr/>
              <p:nvPr/>
            </p:nvGrpSpPr>
            <p:grpSpPr>
              <a:xfrm>
                <a:off x="0" y="6480854"/>
                <a:ext cx="12198785" cy="410400"/>
                <a:chOff x="0" y="6480855"/>
                <a:chExt cx="12198785" cy="406597"/>
              </a:xfrm>
            </p:grpSpPr>
            <p:sp>
              <p:nvSpPr>
                <p:cNvPr id="985" name="Google Shape;985;p44"/>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86" name="Google Shape;986;p44"/>
                <p:cNvGrpSpPr/>
                <p:nvPr/>
              </p:nvGrpSpPr>
              <p:grpSpPr>
                <a:xfrm>
                  <a:off x="7331819" y="6511997"/>
                  <a:ext cx="4794864" cy="344314"/>
                  <a:chOff x="7331819" y="6511997"/>
                  <a:chExt cx="4794864" cy="344314"/>
                </a:xfrm>
              </p:grpSpPr>
              <p:pic>
                <p:nvPicPr>
                  <p:cNvPr id="987" name="Google Shape;987;p44"/>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988" name="Google Shape;988;p44"/>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989" name="Google Shape;989;p44"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990" name="Google Shape;990;p44"/>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991" name="Google Shape;991;p44"/>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992" name="Google Shape;992;p44"/>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993" name="Google Shape;993;p44"/>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 Le Mockup</a:t>
            </a:r>
            <a:endParaRPr sz="3200" b="0" i="0" u="none" strike="noStrike" cap="none">
              <a:solidFill>
                <a:schemeClr val="dk1"/>
              </a:solidFill>
              <a:latin typeface="Calibri"/>
              <a:ea typeface="Calibri"/>
              <a:cs typeface="Calibri"/>
              <a:sym typeface="Calibri"/>
            </a:endParaRPr>
          </a:p>
        </p:txBody>
      </p:sp>
      <p:sp>
        <p:nvSpPr>
          <p:cNvPr id="994" name="Google Shape;994;p44"/>
          <p:cNvSpPr/>
          <p:nvPr/>
        </p:nvSpPr>
        <p:spPr>
          <a:xfrm>
            <a:off x="304711" y="2382005"/>
            <a:ext cx="11270989" cy="3664080"/>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Et donc le </a:t>
            </a:r>
            <a:r>
              <a:rPr lang="fr-FR" sz="2400" b="0" i="0" u="none" strike="noStrike" cap="none" dirty="0" err="1">
                <a:solidFill>
                  <a:schemeClr val="dk1"/>
                </a:solidFill>
                <a:latin typeface="Calibri"/>
                <a:ea typeface="Calibri"/>
                <a:cs typeface="Calibri"/>
                <a:sym typeface="Calibri"/>
              </a:rPr>
              <a:t>mockup</a:t>
            </a:r>
            <a:r>
              <a:rPr lang="fr-FR" sz="2400" b="0" i="0" u="none" strike="noStrike" cap="none" dirty="0">
                <a:solidFill>
                  <a:schemeClr val="dk1"/>
                </a:solidFill>
                <a:latin typeface="Calibri"/>
                <a:ea typeface="Calibri"/>
                <a:cs typeface="Calibri"/>
                <a:sym typeface="Calibri"/>
              </a:rPr>
              <a:t>?</a:t>
            </a:r>
            <a:endParaRPr dirty="0"/>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Le </a:t>
            </a:r>
            <a:r>
              <a:rPr lang="fr-FR" sz="2400" b="0" i="0" u="none" strike="noStrike" cap="none" dirty="0" err="1">
                <a:solidFill>
                  <a:schemeClr val="dk1"/>
                </a:solidFill>
                <a:latin typeface="Calibri"/>
                <a:ea typeface="Calibri"/>
                <a:cs typeface="Calibri"/>
                <a:sym typeface="Calibri"/>
              </a:rPr>
              <a:t>mockup</a:t>
            </a:r>
            <a:r>
              <a:rPr lang="fr-FR" sz="2400" b="0" i="0" u="none" strike="noStrike" cap="none" dirty="0">
                <a:solidFill>
                  <a:schemeClr val="dk1"/>
                </a:solidFill>
                <a:latin typeface="Calibri"/>
                <a:ea typeface="Calibri"/>
                <a:cs typeface="Calibri"/>
                <a:sym typeface="Calibri"/>
              </a:rPr>
              <a:t> parfois écrit </a:t>
            </a:r>
            <a:r>
              <a:rPr lang="fr-FR" sz="2400" b="0" i="0" u="none" strike="noStrike" cap="none" dirty="0" err="1">
                <a:solidFill>
                  <a:schemeClr val="dk1"/>
                </a:solidFill>
                <a:latin typeface="Calibri"/>
                <a:ea typeface="Calibri"/>
                <a:cs typeface="Calibri"/>
                <a:sym typeface="Calibri"/>
              </a:rPr>
              <a:t>Mock</a:t>
            </a:r>
            <a:r>
              <a:rPr lang="fr-FR" sz="2400" b="0" i="0" u="none" strike="noStrike" cap="none" dirty="0">
                <a:solidFill>
                  <a:schemeClr val="dk1"/>
                </a:solidFill>
                <a:latin typeface="Calibri"/>
                <a:ea typeface="Calibri"/>
                <a:cs typeface="Calibri"/>
                <a:sym typeface="Calibri"/>
              </a:rPr>
              <a:t>-Up, est la maquette qui représentera de façon réaliste l'interface finale du projet.</a:t>
            </a:r>
            <a:endParaRPr dirty="0"/>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Il est la suite logique du wireframe et permet de mettre à jour les potentiels problèmes d’ergonomie et de design liés aux couleurs.</a:t>
            </a:r>
            <a:endParaRPr dirty="0"/>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Il sert donc de support de communication avec le client et est donc central dans la prise de décision liée au design du site.</a:t>
            </a:r>
            <a:endParaRPr dirty="0"/>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Petit exemple visuel :</a:t>
            </a:r>
            <a:endParaRPr sz="24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99"/>
        <p:cNvGrpSpPr/>
        <p:nvPr/>
      </p:nvGrpSpPr>
      <p:grpSpPr>
        <a:xfrm>
          <a:off x="0" y="0"/>
          <a:ext cx="0" cy="0"/>
          <a:chOff x="0" y="0"/>
          <a:chExt cx="0" cy="0"/>
        </a:xfrm>
      </p:grpSpPr>
      <p:grpSp>
        <p:nvGrpSpPr>
          <p:cNvPr id="1000" name="Google Shape;1000;p45"/>
          <p:cNvGrpSpPr/>
          <p:nvPr/>
        </p:nvGrpSpPr>
        <p:grpSpPr>
          <a:xfrm>
            <a:off x="0" y="-27077"/>
            <a:ext cx="12198786" cy="6918331"/>
            <a:chOff x="0" y="-27077"/>
            <a:chExt cx="12198786" cy="6918331"/>
          </a:xfrm>
        </p:grpSpPr>
        <p:sp>
          <p:nvSpPr>
            <p:cNvPr id="1001" name="Google Shape;1001;p45"/>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002" name="Google Shape;1002;p45"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1003" name="Google Shape;1003;p45"/>
            <p:cNvGrpSpPr/>
            <p:nvPr/>
          </p:nvGrpSpPr>
          <p:grpSpPr>
            <a:xfrm>
              <a:off x="0" y="-27077"/>
              <a:ext cx="12198786" cy="1184348"/>
              <a:chOff x="0" y="-27077"/>
              <a:chExt cx="12198786" cy="1184348"/>
            </a:xfrm>
          </p:grpSpPr>
          <p:sp>
            <p:nvSpPr>
              <p:cNvPr id="1004" name="Google Shape;1004;p45"/>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05" name="Google Shape;1005;p45"/>
              <p:cNvGrpSpPr/>
              <p:nvPr/>
            </p:nvGrpSpPr>
            <p:grpSpPr>
              <a:xfrm>
                <a:off x="65317" y="-27077"/>
                <a:ext cx="12053972" cy="665861"/>
                <a:chOff x="65317" y="-27077"/>
                <a:chExt cx="12053972" cy="665861"/>
              </a:xfrm>
            </p:grpSpPr>
            <p:pic>
              <p:nvPicPr>
                <p:cNvPr id="1006" name="Google Shape;1006;p45"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1007" name="Google Shape;1007;p45"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1008" name="Google Shape;1008;p45"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1009" name="Google Shape;1009;p45"/>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1010" name="Google Shape;1010;p45"/>
            <p:cNvGrpSpPr/>
            <p:nvPr/>
          </p:nvGrpSpPr>
          <p:grpSpPr>
            <a:xfrm>
              <a:off x="0" y="6480854"/>
              <a:ext cx="12198785" cy="410400"/>
              <a:chOff x="0" y="6480854"/>
              <a:chExt cx="12198785" cy="410400"/>
            </a:xfrm>
          </p:grpSpPr>
          <p:sp>
            <p:nvSpPr>
              <p:cNvPr id="1011" name="Google Shape;1011;p45"/>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12" name="Google Shape;1012;p45"/>
              <p:cNvGrpSpPr/>
              <p:nvPr/>
            </p:nvGrpSpPr>
            <p:grpSpPr>
              <a:xfrm>
                <a:off x="0" y="6480854"/>
                <a:ext cx="12198785" cy="410400"/>
                <a:chOff x="0" y="6480855"/>
                <a:chExt cx="12198785" cy="406597"/>
              </a:xfrm>
            </p:grpSpPr>
            <p:sp>
              <p:nvSpPr>
                <p:cNvPr id="1013" name="Google Shape;1013;p45"/>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14" name="Google Shape;1014;p45"/>
                <p:cNvGrpSpPr/>
                <p:nvPr/>
              </p:nvGrpSpPr>
              <p:grpSpPr>
                <a:xfrm>
                  <a:off x="7331819" y="6511997"/>
                  <a:ext cx="4794864" cy="344314"/>
                  <a:chOff x="7331819" y="6511997"/>
                  <a:chExt cx="4794864" cy="344314"/>
                </a:xfrm>
              </p:grpSpPr>
              <p:pic>
                <p:nvPicPr>
                  <p:cNvPr id="1015" name="Google Shape;1015;p45"/>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1016" name="Google Shape;1016;p45"/>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1017" name="Google Shape;1017;p45"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1018" name="Google Shape;1018;p45"/>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1019" name="Google Shape;1019;p45"/>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1020" name="Google Shape;1020;p45"/>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1021" name="Google Shape;1021;p45"/>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 Le Mockup</a:t>
            </a:r>
            <a:endParaRPr sz="3200" b="0" i="0" u="none" strike="noStrike" cap="none">
              <a:solidFill>
                <a:schemeClr val="dk1"/>
              </a:solidFill>
              <a:latin typeface="Calibri"/>
              <a:ea typeface="Calibri"/>
              <a:cs typeface="Calibri"/>
              <a:sym typeface="Calibri"/>
            </a:endParaRPr>
          </a:p>
        </p:txBody>
      </p:sp>
      <p:sp>
        <p:nvSpPr>
          <p:cNvPr id="1022" name="Google Shape;1022;p45"/>
          <p:cNvSpPr/>
          <p:nvPr/>
        </p:nvSpPr>
        <p:spPr>
          <a:xfrm>
            <a:off x="304711" y="2502853"/>
            <a:ext cx="5150515" cy="1277850"/>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Exemple de Mockup d’une application pour faire des rencontres amicales en fonction d’une passion commune.</a:t>
            </a:r>
            <a:endParaRPr/>
          </a:p>
        </p:txBody>
      </p:sp>
      <p:pic>
        <p:nvPicPr>
          <p:cNvPr id="1023" name="Google Shape;1023;p45"/>
          <p:cNvPicPr preferRelativeResize="0"/>
          <p:nvPr/>
        </p:nvPicPr>
        <p:blipFill rotWithShape="1">
          <a:blip r:embed="rId13">
            <a:alphaModFix/>
          </a:blip>
          <a:srcRect l="1940" t="2192" r="53413" b="3429"/>
          <a:stretch/>
        </p:blipFill>
        <p:spPr>
          <a:xfrm>
            <a:off x="5684192" y="1963615"/>
            <a:ext cx="2261374" cy="4492597"/>
          </a:xfrm>
          <a:prstGeom prst="rect">
            <a:avLst/>
          </a:prstGeom>
          <a:noFill/>
          <a:ln>
            <a:noFill/>
          </a:ln>
        </p:spPr>
      </p:pic>
      <p:pic>
        <p:nvPicPr>
          <p:cNvPr id="1024" name="Google Shape;1024;p45"/>
          <p:cNvPicPr preferRelativeResize="0"/>
          <p:nvPr/>
        </p:nvPicPr>
        <p:blipFill rotWithShape="1">
          <a:blip r:embed="rId14">
            <a:alphaModFix/>
          </a:blip>
          <a:srcRect r="68109"/>
          <a:stretch/>
        </p:blipFill>
        <p:spPr>
          <a:xfrm>
            <a:off x="8950278" y="1956327"/>
            <a:ext cx="2283888" cy="449988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grpSp>
        <p:nvGrpSpPr>
          <p:cNvPr id="1030" name="Google Shape;1030;p46"/>
          <p:cNvGrpSpPr/>
          <p:nvPr/>
        </p:nvGrpSpPr>
        <p:grpSpPr>
          <a:xfrm>
            <a:off x="0" y="-27077"/>
            <a:ext cx="12198786" cy="6918331"/>
            <a:chOff x="0" y="-27077"/>
            <a:chExt cx="12198786" cy="6918331"/>
          </a:xfrm>
        </p:grpSpPr>
        <p:sp>
          <p:nvSpPr>
            <p:cNvPr id="1031" name="Google Shape;1031;p46"/>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032" name="Google Shape;1032;p46"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1033" name="Google Shape;1033;p46"/>
            <p:cNvGrpSpPr/>
            <p:nvPr/>
          </p:nvGrpSpPr>
          <p:grpSpPr>
            <a:xfrm>
              <a:off x="0" y="-27077"/>
              <a:ext cx="12198786" cy="1184348"/>
              <a:chOff x="0" y="-27077"/>
              <a:chExt cx="12198786" cy="1184348"/>
            </a:xfrm>
          </p:grpSpPr>
          <p:sp>
            <p:nvSpPr>
              <p:cNvPr id="1034" name="Google Shape;1034;p46"/>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35" name="Google Shape;1035;p46"/>
              <p:cNvGrpSpPr/>
              <p:nvPr/>
            </p:nvGrpSpPr>
            <p:grpSpPr>
              <a:xfrm>
                <a:off x="65317" y="-27077"/>
                <a:ext cx="12053972" cy="665861"/>
                <a:chOff x="65317" y="-27077"/>
                <a:chExt cx="12053972" cy="665861"/>
              </a:xfrm>
            </p:grpSpPr>
            <p:pic>
              <p:nvPicPr>
                <p:cNvPr id="1036" name="Google Shape;1036;p46"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1037" name="Google Shape;1037;p46"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1038" name="Google Shape;1038;p46"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1039" name="Google Shape;1039;p46"/>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1040" name="Google Shape;1040;p46"/>
            <p:cNvGrpSpPr/>
            <p:nvPr/>
          </p:nvGrpSpPr>
          <p:grpSpPr>
            <a:xfrm>
              <a:off x="0" y="6480854"/>
              <a:ext cx="12198785" cy="410400"/>
              <a:chOff x="0" y="6480854"/>
              <a:chExt cx="12198785" cy="410400"/>
            </a:xfrm>
          </p:grpSpPr>
          <p:sp>
            <p:nvSpPr>
              <p:cNvPr id="1041" name="Google Shape;1041;p46"/>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2" name="Google Shape;1042;p46"/>
              <p:cNvGrpSpPr/>
              <p:nvPr/>
            </p:nvGrpSpPr>
            <p:grpSpPr>
              <a:xfrm>
                <a:off x="0" y="6480854"/>
                <a:ext cx="12198785" cy="410400"/>
                <a:chOff x="0" y="6480855"/>
                <a:chExt cx="12198785" cy="406597"/>
              </a:xfrm>
            </p:grpSpPr>
            <p:sp>
              <p:nvSpPr>
                <p:cNvPr id="1043" name="Google Shape;1043;p46"/>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4" name="Google Shape;1044;p46"/>
                <p:cNvGrpSpPr/>
                <p:nvPr/>
              </p:nvGrpSpPr>
              <p:grpSpPr>
                <a:xfrm>
                  <a:off x="7331819" y="6511997"/>
                  <a:ext cx="4794864" cy="344314"/>
                  <a:chOff x="7331819" y="6511997"/>
                  <a:chExt cx="4794864" cy="344314"/>
                </a:xfrm>
              </p:grpSpPr>
              <p:pic>
                <p:nvPicPr>
                  <p:cNvPr id="1045" name="Google Shape;1045;p46"/>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1046" name="Google Shape;1046;p46"/>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1047" name="Google Shape;1047;p46"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1048" name="Google Shape;1048;p46"/>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1049" name="Google Shape;1049;p46"/>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1050" name="Google Shape;1050;p46"/>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Les clés de réussite d’un « bon maquettage »</a:t>
            </a:r>
            <a:endParaRPr sz="1800" b="0" i="0" u="none" strike="noStrike" cap="none">
              <a:solidFill>
                <a:srgbClr val="FFFFFF"/>
              </a:solidFill>
              <a:latin typeface="Corbel"/>
              <a:ea typeface="Corbel"/>
              <a:cs typeface="Corbel"/>
              <a:sym typeface="Corbel"/>
            </a:endParaRPr>
          </a:p>
        </p:txBody>
      </p:sp>
      <p:sp>
        <p:nvSpPr>
          <p:cNvPr id="1051" name="Google Shape;1051;p46"/>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Différentes formes de maquettes – Conclusion</a:t>
            </a:r>
            <a:endParaRPr sz="3200" b="0" i="0" u="none" strike="noStrike" cap="none">
              <a:solidFill>
                <a:schemeClr val="dk1"/>
              </a:solidFill>
              <a:latin typeface="Calibri"/>
              <a:ea typeface="Calibri"/>
              <a:cs typeface="Calibri"/>
              <a:sym typeface="Calibri"/>
            </a:endParaRPr>
          </a:p>
        </p:txBody>
      </p:sp>
      <p:sp>
        <p:nvSpPr>
          <p:cNvPr id="1052" name="Google Shape;1052;p46"/>
          <p:cNvSpPr/>
          <p:nvPr/>
        </p:nvSpPr>
        <p:spPr>
          <a:xfrm>
            <a:off x="304711" y="2502853"/>
            <a:ext cx="11085183" cy="1673022"/>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Vous comprenez maintenant l’importance des différentes maquettes qu’il est possible de faire pour un projet. Composer avec chacune de ces étapes est nécessaire pour que toute l’équipe avance correctement et ainsi proposer un produit correspondant au cahier des charges et aux attentes du client.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grpSp>
        <p:nvGrpSpPr>
          <p:cNvPr id="1058" name="Google Shape;1058;p47"/>
          <p:cNvGrpSpPr/>
          <p:nvPr/>
        </p:nvGrpSpPr>
        <p:grpSpPr>
          <a:xfrm>
            <a:off x="0" y="-27077"/>
            <a:ext cx="12198786" cy="6918331"/>
            <a:chOff x="0" y="-27077"/>
            <a:chExt cx="12198786" cy="6918331"/>
          </a:xfrm>
        </p:grpSpPr>
        <p:sp>
          <p:nvSpPr>
            <p:cNvPr id="1059" name="Google Shape;1059;p47"/>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060" name="Google Shape;1060;p47"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1061" name="Google Shape;1061;p47"/>
            <p:cNvGrpSpPr/>
            <p:nvPr/>
          </p:nvGrpSpPr>
          <p:grpSpPr>
            <a:xfrm>
              <a:off x="0" y="-27077"/>
              <a:ext cx="12198786" cy="1184348"/>
              <a:chOff x="0" y="-27077"/>
              <a:chExt cx="12198786" cy="1184348"/>
            </a:xfrm>
          </p:grpSpPr>
          <p:sp>
            <p:nvSpPr>
              <p:cNvPr id="1062" name="Google Shape;1062;p47"/>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63" name="Google Shape;1063;p47"/>
              <p:cNvGrpSpPr/>
              <p:nvPr/>
            </p:nvGrpSpPr>
            <p:grpSpPr>
              <a:xfrm>
                <a:off x="65317" y="-27077"/>
                <a:ext cx="12053972" cy="665861"/>
                <a:chOff x="65317" y="-27077"/>
                <a:chExt cx="12053972" cy="665861"/>
              </a:xfrm>
            </p:grpSpPr>
            <p:pic>
              <p:nvPicPr>
                <p:cNvPr id="1064" name="Google Shape;1064;p47"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1065" name="Google Shape;1065;p47"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1066" name="Google Shape;1066;p47"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1067" name="Google Shape;1067;p47"/>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1068" name="Google Shape;1068;p47"/>
            <p:cNvGrpSpPr/>
            <p:nvPr/>
          </p:nvGrpSpPr>
          <p:grpSpPr>
            <a:xfrm>
              <a:off x="0" y="6480854"/>
              <a:ext cx="12198785" cy="410400"/>
              <a:chOff x="0" y="6480854"/>
              <a:chExt cx="12198785" cy="410400"/>
            </a:xfrm>
          </p:grpSpPr>
          <p:sp>
            <p:nvSpPr>
              <p:cNvPr id="1069" name="Google Shape;1069;p47"/>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70" name="Google Shape;1070;p47"/>
              <p:cNvGrpSpPr/>
              <p:nvPr/>
            </p:nvGrpSpPr>
            <p:grpSpPr>
              <a:xfrm>
                <a:off x="0" y="6480854"/>
                <a:ext cx="12198785" cy="410400"/>
                <a:chOff x="0" y="6480855"/>
                <a:chExt cx="12198785" cy="406597"/>
              </a:xfrm>
            </p:grpSpPr>
            <p:sp>
              <p:nvSpPr>
                <p:cNvPr id="1071" name="Google Shape;1071;p47"/>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72" name="Google Shape;1072;p47"/>
                <p:cNvGrpSpPr/>
                <p:nvPr/>
              </p:nvGrpSpPr>
              <p:grpSpPr>
                <a:xfrm>
                  <a:off x="7331819" y="6511997"/>
                  <a:ext cx="4794864" cy="344314"/>
                  <a:chOff x="7331819" y="6511997"/>
                  <a:chExt cx="4794864" cy="344314"/>
                </a:xfrm>
              </p:grpSpPr>
              <p:pic>
                <p:nvPicPr>
                  <p:cNvPr id="1073" name="Google Shape;1073;p47"/>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1074" name="Google Shape;1074;p47"/>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1075" name="Google Shape;1075;p47"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1076" name="Google Shape;1076;p47"/>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1077" name="Google Shape;1077;p47"/>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1078" name="Google Shape;1078;p47"/>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Une autre méthode pour appréhender le maquettage</a:t>
            </a:r>
            <a:endParaRPr sz="1800" b="0" i="0" u="none" strike="noStrike" cap="none">
              <a:solidFill>
                <a:srgbClr val="FFFFFF"/>
              </a:solidFill>
              <a:latin typeface="Corbel"/>
              <a:ea typeface="Corbel"/>
              <a:cs typeface="Corbel"/>
              <a:sym typeface="Corbel"/>
            </a:endParaRPr>
          </a:p>
        </p:txBody>
      </p:sp>
      <p:sp>
        <p:nvSpPr>
          <p:cNvPr id="1079" name="Google Shape;1079;p47"/>
          <p:cNvSpPr/>
          <p:nvPr/>
        </p:nvSpPr>
        <p:spPr>
          <a:xfrm>
            <a:off x="399386" y="1362461"/>
            <a:ext cx="11559209" cy="595932"/>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Le maquettage en Agile </a:t>
            </a:r>
            <a:endParaRPr sz="3200" b="0" i="0" u="none" strike="noStrike" cap="none">
              <a:solidFill>
                <a:schemeClr val="dk1"/>
              </a:solidFill>
              <a:latin typeface="Calibri"/>
              <a:ea typeface="Calibri"/>
              <a:cs typeface="Calibri"/>
              <a:sym typeface="Calibri"/>
            </a:endParaRPr>
          </a:p>
        </p:txBody>
      </p:sp>
      <p:sp>
        <p:nvSpPr>
          <p:cNvPr id="1080" name="Google Shape;1080;p47"/>
          <p:cNvSpPr/>
          <p:nvPr/>
        </p:nvSpPr>
        <p:spPr>
          <a:xfrm>
            <a:off x="290945" y="2166769"/>
            <a:ext cx="11085183" cy="1775574"/>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Avant d’entrer dans le sujet « agile », une petite piqûre de rappel s’impose : </a:t>
            </a:r>
            <a:endParaRPr sz="2400" b="0" i="0" u="none" strike="noStrike" cap="none" dirty="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dirty="0">
                <a:solidFill>
                  <a:schemeClr val="dk1"/>
                </a:solidFill>
                <a:latin typeface="Calibri"/>
                <a:ea typeface="Calibri"/>
                <a:cs typeface="Calibri"/>
                <a:sym typeface="Calibri"/>
              </a:rPr>
              <a:t>dans le cadre d’une approche classique de gestion de projet, un cahier des charges est rédigé en accord avec le client et le chef de projet et chaque détail a été posé et réfléchi.</a:t>
            </a:r>
            <a:endParaRPr sz="2400" b="0" i="0" u="none" strike="noStrike" cap="none" dirty="0">
              <a:solidFill>
                <a:schemeClr val="dk1"/>
              </a:solidFill>
              <a:latin typeface="Calibri"/>
              <a:ea typeface="Calibri"/>
              <a:cs typeface="Calibri"/>
              <a:sym typeface="Calibri"/>
            </a:endParaRPr>
          </a:p>
        </p:txBody>
      </p:sp>
      <p:sp>
        <p:nvSpPr>
          <p:cNvPr id="1081" name="Google Shape;1081;p47"/>
          <p:cNvSpPr/>
          <p:nvPr/>
        </p:nvSpPr>
        <p:spPr>
          <a:xfrm>
            <a:off x="319419" y="3938907"/>
            <a:ext cx="4724370" cy="421654"/>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000"/>
              <a:buFont typeface="Arial"/>
              <a:buNone/>
            </a:pPr>
            <a:r>
              <a:rPr lang="fr-FR" sz="2000" b="0" i="0" u="none" strike="noStrike" cap="none">
                <a:solidFill>
                  <a:schemeClr val="dk1"/>
                </a:solidFill>
                <a:latin typeface="Calibri"/>
                <a:ea typeface="Calibri"/>
                <a:cs typeface="Calibri"/>
                <a:sym typeface="Calibri"/>
              </a:rPr>
              <a:t>Traditionnellement, cela se compose ainsi : </a:t>
            </a:r>
            <a:endParaRPr sz="2000" b="0" i="0" u="none" strike="noStrike" cap="none">
              <a:solidFill>
                <a:schemeClr val="dk1"/>
              </a:solidFill>
              <a:latin typeface="Calibri"/>
              <a:ea typeface="Calibri"/>
              <a:cs typeface="Calibri"/>
              <a:sym typeface="Calibri"/>
            </a:endParaRPr>
          </a:p>
        </p:txBody>
      </p:sp>
      <p:pic>
        <p:nvPicPr>
          <p:cNvPr id="1082" name="Google Shape;1082;p47"/>
          <p:cNvPicPr preferRelativeResize="0"/>
          <p:nvPr/>
        </p:nvPicPr>
        <p:blipFill rotWithShape="1">
          <a:blip r:embed="rId13">
            <a:alphaModFix/>
          </a:blip>
          <a:srcRect/>
          <a:stretch/>
        </p:blipFill>
        <p:spPr>
          <a:xfrm>
            <a:off x="1709781" y="4372294"/>
            <a:ext cx="8938418" cy="1682308"/>
          </a:xfrm>
          <a:prstGeom prst="rect">
            <a:avLst/>
          </a:prstGeom>
          <a:noFill/>
          <a:ln>
            <a:noFill/>
          </a:ln>
        </p:spPr>
      </p:pic>
      <p:sp>
        <p:nvSpPr>
          <p:cNvPr id="1083" name="Google Shape;1083;p47"/>
          <p:cNvSpPr/>
          <p:nvPr/>
        </p:nvSpPr>
        <p:spPr>
          <a:xfrm>
            <a:off x="394667" y="5973465"/>
            <a:ext cx="11437356" cy="421654"/>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000"/>
              <a:buFont typeface="Arial"/>
              <a:buNone/>
            </a:pPr>
            <a:r>
              <a:rPr lang="fr-FR" sz="2000" b="0" i="0" u="none" strike="noStrike" cap="none">
                <a:solidFill>
                  <a:schemeClr val="dk1"/>
                </a:solidFill>
                <a:latin typeface="Calibri"/>
                <a:ea typeface="Calibri"/>
                <a:cs typeface="Calibri"/>
                <a:sym typeface="Calibri"/>
              </a:rPr>
              <a:t>Cependant, il existe une autre méthode pour gérer un projet, </a:t>
            </a:r>
            <a:r>
              <a:rPr lang="fr-FR" sz="2000" b="1" i="0" u="none" strike="noStrike" cap="none">
                <a:solidFill>
                  <a:schemeClr val="dk1"/>
                </a:solidFill>
                <a:latin typeface="Calibri"/>
                <a:ea typeface="Calibri"/>
                <a:cs typeface="Calibri"/>
                <a:sym typeface="Calibri"/>
              </a:rPr>
              <a:t>la méthode agile</a:t>
            </a:r>
            <a:r>
              <a:rPr lang="fr-FR" sz="2000" b="0" i="0" u="none" strike="noStrike" cap="none">
                <a:solidFill>
                  <a:schemeClr val="dk1"/>
                </a:solidFill>
                <a:latin typeface="Calibri"/>
                <a:ea typeface="Calibri"/>
                <a:cs typeface="Calibri"/>
                <a:sym typeface="Calibri"/>
              </a:rPr>
              <a:t>.</a:t>
            </a:r>
            <a:endParaRPr sz="2000" b="0" i="0" u="none" strike="noStrike" cap="none">
              <a:solidFill>
                <a:schemeClr val="dk1"/>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grpSp>
        <p:nvGrpSpPr>
          <p:cNvPr id="1089" name="Google Shape;1089;p48"/>
          <p:cNvGrpSpPr/>
          <p:nvPr/>
        </p:nvGrpSpPr>
        <p:grpSpPr>
          <a:xfrm>
            <a:off x="0" y="-27077"/>
            <a:ext cx="12198786" cy="6918331"/>
            <a:chOff x="0" y="-27077"/>
            <a:chExt cx="12198786" cy="6918331"/>
          </a:xfrm>
        </p:grpSpPr>
        <p:sp>
          <p:nvSpPr>
            <p:cNvPr id="1090" name="Google Shape;1090;p48"/>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091" name="Google Shape;1091;p48"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1092" name="Google Shape;1092;p48"/>
            <p:cNvGrpSpPr/>
            <p:nvPr/>
          </p:nvGrpSpPr>
          <p:grpSpPr>
            <a:xfrm>
              <a:off x="0" y="-27077"/>
              <a:ext cx="12198786" cy="1184348"/>
              <a:chOff x="0" y="-27077"/>
              <a:chExt cx="12198786" cy="1184348"/>
            </a:xfrm>
          </p:grpSpPr>
          <p:sp>
            <p:nvSpPr>
              <p:cNvPr id="1093" name="Google Shape;1093;p48"/>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94" name="Google Shape;1094;p48"/>
              <p:cNvGrpSpPr/>
              <p:nvPr/>
            </p:nvGrpSpPr>
            <p:grpSpPr>
              <a:xfrm>
                <a:off x="65317" y="-27077"/>
                <a:ext cx="12053972" cy="665861"/>
                <a:chOff x="65317" y="-27077"/>
                <a:chExt cx="12053972" cy="665861"/>
              </a:xfrm>
            </p:grpSpPr>
            <p:pic>
              <p:nvPicPr>
                <p:cNvPr id="1095" name="Google Shape;1095;p48"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1096" name="Google Shape;1096;p48"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1097" name="Google Shape;1097;p48"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1098" name="Google Shape;1098;p48"/>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1099" name="Google Shape;1099;p48"/>
            <p:cNvGrpSpPr/>
            <p:nvPr/>
          </p:nvGrpSpPr>
          <p:grpSpPr>
            <a:xfrm>
              <a:off x="0" y="6480854"/>
              <a:ext cx="12198785" cy="410400"/>
              <a:chOff x="0" y="6480854"/>
              <a:chExt cx="12198785" cy="410400"/>
            </a:xfrm>
          </p:grpSpPr>
          <p:sp>
            <p:nvSpPr>
              <p:cNvPr id="1100" name="Google Shape;1100;p48"/>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1" name="Google Shape;1101;p48"/>
              <p:cNvGrpSpPr/>
              <p:nvPr/>
            </p:nvGrpSpPr>
            <p:grpSpPr>
              <a:xfrm>
                <a:off x="0" y="6480854"/>
                <a:ext cx="12198785" cy="410400"/>
                <a:chOff x="0" y="6480855"/>
                <a:chExt cx="12198785" cy="406597"/>
              </a:xfrm>
            </p:grpSpPr>
            <p:sp>
              <p:nvSpPr>
                <p:cNvPr id="1102" name="Google Shape;1102;p48"/>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3" name="Google Shape;1103;p48"/>
                <p:cNvGrpSpPr/>
                <p:nvPr/>
              </p:nvGrpSpPr>
              <p:grpSpPr>
                <a:xfrm>
                  <a:off x="7331819" y="6511997"/>
                  <a:ext cx="4794864" cy="344314"/>
                  <a:chOff x="7331819" y="6511997"/>
                  <a:chExt cx="4794864" cy="344314"/>
                </a:xfrm>
              </p:grpSpPr>
              <p:pic>
                <p:nvPicPr>
                  <p:cNvPr id="1104" name="Google Shape;1104;p48"/>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1105" name="Google Shape;1105;p48"/>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1106" name="Google Shape;1106;p48"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1107" name="Google Shape;1107;p48"/>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1108" name="Google Shape;1108;p48"/>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1109" name="Google Shape;1109;p48"/>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Une autre méthode pour appréhender le maquettage</a:t>
            </a:r>
            <a:endParaRPr sz="1800" b="0" i="0" u="none" strike="noStrike" cap="none">
              <a:solidFill>
                <a:srgbClr val="FFFFFF"/>
              </a:solidFill>
              <a:latin typeface="Corbel"/>
              <a:ea typeface="Corbel"/>
              <a:cs typeface="Corbel"/>
              <a:sym typeface="Corbel"/>
            </a:endParaRPr>
          </a:p>
        </p:txBody>
      </p:sp>
      <p:sp>
        <p:nvSpPr>
          <p:cNvPr id="1110" name="Google Shape;1110;p48"/>
          <p:cNvSpPr/>
          <p:nvPr/>
        </p:nvSpPr>
        <p:spPr>
          <a:xfrm>
            <a:off x="399386" y="1362461"/>
            <a:ext cx="11777914" cy="619272"/>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Le maquettage en Agile </a:t>
            </a:r>
            <a:endParaRPr sz="3200" b="0" i="0" u="none" strike="noStrike" cap="none">
              <a:solidFill>
                <a:schemeClr val="dk1"/>
              </a:solidFill>
              <a:latin typeface="Calibri"/>
              <a:ea typeface="Calibri"/>
              <a:cs typeface="Calibri"/>
              <a:sym typeface="Calibri"/>
            </a:endParaRPr>
          </a:p>
        </p:txBody>
      </p:sp>
      <p:sp>
        <p:nvSpPr>
          <p:cNvPr id="1111" name="Google Shape;1111;p48"/>
          <p:cNvSpPr/>
          <p:nvPr/>
        </p:nvSpPr>
        <p:spPr>
          <a:xfrm>
            <a:off x="290945" y="2166769"/>
            <a:ext cx="11217061" cy="4022640"/>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000"/>
              <a:buFont typeface="Arial"/>
              <a:buNone/>
            </a:pPr>
            <a:r>
              <a:rPr lang="fr-FR" sz="2000" b="0" i="0" u="none" strike="noStrike" cap="none" dirty="0">
                <a:solidFill>
                  <a:schemeClr val="dk1"/>
                </a:solidFill>
                <a:latin typeface="Calibri"/>
                <a:ea typeface="Calibri"/>
                <a:cs typeface="Calibri"/>
                <a:sym typeface="Calibri"/>
              </a:rPr>
              <a:t>Son fonctionnement est différent de ce que vous avez pu voir jusqu’ici puisque cette méthode fonctionne de façon cyclique en incrémentant le travail accompli.</a:t>
            </a:r>
            <a:endParaRPr sz="2000" b="0" i="0" u="none" strike="noStrike" cap="none" dirty="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000"/>
              <a:buFont typeface="Arial"/>
              <a:buNone/>
            </a:pPr>
            <a:r>
              <a:rPr lang="fr-FR" sz="2000" b="0" i="0" u="none" strike="noStrike" cap="none" dirty="0">
                <a:solidFill>
                  <a:schemeClr val="dk1"/>
                </a:solidFill>
                <a:latin typeface="Calibri"/>
                <a:ea typeface="Calibri"/>
                <a:cs typeface="Calibri"/>
                <a:sym typeface="Calibri"/>
              </a:rPr>
              <a:t>Pour être plus clair, la méthodologie classique demande à prévoir chaque étape du processus de création de votre projet tandis que la méthode </a:t>
            </a:r>
            <a:r>
              <a:rPr lang="fr-FR" sz="2000" b="1" i="0" u="none" strike="noStrike" cap="none" dirty="0">
                <a:solidFill>
                  <a:schemeClr val="dk1"/>
                </a:solidFill>
                <a:latin typeface="Calibri"/>
                <a:ea typeface="Calibri"/>
                <a:cs typeface="Calibri"/>
                <a:sym typeface="Calibri"/>
              </a:rPr>
              <a:t>agile</a:t>
            </a:r>
            <a:r>
              <a:rPr lang="fr-FR" sz="2000" b="0" i="0" u="none" strike="noStrike" cap="none" dirty="0">
                <a:solidFill>
                  <a:schemeClr val="dk1"/>
                </a:solidFill>
                <a:latin typeface="Calibri"/>
                <a:ea typeface="Calibri"/>
                <a:cs typeface="Calibri"/>
                <a:sym typeface="Calibri"/>
              </a:rPr>
              <a:t> permet de fixer des objectifs à court terme. Le projet est divisé en plusieurs étapes, quand une étape est terminée (et validée par le client), on passe à la suivante et ainsi de suite jusqu’à la fin du projet. Ainsi, en cas d’imprévu, il est possible de mieux se préparer pour d’éventuelles modifications en accord avec le client.</a:t>
            </a:r>
            <a:endParaRPr sz="2000" b="0" i="0" u="none" strike="noStrike" cap="none" dirty="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000"/>
              <a:buFont typeface="Arial"/>
              <a:buNone/>
            </a:pPr>
            <a:r>
              <a:rPr lang="fr-FR" sz="2000" b="0" i="0" u="none" strike="noStrike" cap="none" dirty="0">
                <a:solidFill>
                  <a:schemeClr val="dk1"/>
                </a:solidFill>
                <a:latin typeface="Calibri"/>
                <a:ea typeface="Calibri"/>
                <a:cs typeface="Calibri"/>
                <a:sym typeface="Calibri"/>
              </a:rPr>
              <a:t>En toute logique, cela impacte grandement le maquettage puisque dans la méthode traditionnelle, le maquettage est prévu très tôt dans le projet et reste intact ou presque jusqu’à ce que le projet soit arrivé à terme. </a:t>
            </a:r>
            <a:endParaRPr sz="2000" b="0" i="0" u="none" strike="noStrike" cap="none" dirty="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grpSp>
        <p:nvGrpSpPr>
          <p:cNvPr id="1117" name="Google Shape;1117;p49"/>
          <p:cNvGrpSpPr/>
          <p:nvPr/>
        </p:nvGrpSpPr>
        <p:grpSpPr>
          <a:xfrm>
            <a:off x="0" y="-27077"/>
            <a:ext cx="12198786" cy="6918331"/>
            <a:chOff x="0" y="-27077"/>
            <a:chExt cx="12198786" cy="6918331"/>
          </a:xfrm>
        </p:grpSpPr>
        <p:sp>
          <p:nvSpPr>
            <p:cNvPr id="1118" name="Google Shape;1118;p49"/>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119" name="Google Shape;1119;p49"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1120" name="Google Shape;1120;p49"/>
            <p:cNvGrpSpPr/>
            <p:nvPr/>
          </p:nvGrpSpPr>
          <p:grpSpPr>
            <a:xfrm>
              <a:off x="0" y="-27077"/>
              <a:ext cx="12198786" cy="1184348"/>
              <a:chOff x="0" y="-27077"/>
              <a:chExt cx="12198786" cy="1184348"/>
            </a:xfrm>
          </p:grpSpPr>
          <p:sp>
            <p:nvSpPr>
              <p:cNvPr id="1121" name="Google Shape;1121;p49"/>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2" name="Google Shape;1122;p49"/>
              <p:cNvGrpSpPr/>
              <p:nvPr/>
            </p:nvGrpSpPr>
            <p:grpSpPr>
              <a:xfrm>
                <a:off x="65317" y="-27077"/>
                <a:ext cx="12053972" cy="665861"/>
                <a:chOff x="65317" y="-27077"/>
                <a:chExt cx="12053972" cy="665861"/>
              </a:xfrm>
            </p:grpSpPr>
            <p:pic>
              <p:nvPicPr>
                <p:cNvPr id="1123" name="Google Shape;1123;p49"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1124" name="Google Shape;1124;p49"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1125" name="Google Shape;1125;p49"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1126" name="Google Shape;1126;p49"/>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1127" name="Google Shape;1127;p49"/>
            <p:cNvGrpSpPr/>
            <p:nvPr/>
          </p:nvGrpSpPr>
          <p:grpSpPr>
            <a:xfrm>
              <a:off x="0" y="6480854"/>
              <a:ext cx="12198785" cy="410400"/>
              <a:chOff x="0" y="6480854"/>
              <a:chExt cx="12198785" cy="410400"/>
            </a:xfrm>
          </p:grpSpPr>
          <p:sp>
            <p:nvSpPr>
              <p:cNvPr id="1128" name="Google Shape;1128;p49"/>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9" name="Google Shape;1129;p49"/>
              <p:cNvGrpSpPr/>
              <p:nvPr/>
            </p:nvGrpSpPr>
            <p:grpSpPr>
              <a:xfrm>
                <a:off x="0" y="6480854"/>
                <a:ext cx="12198785" cy="410400"/>
                <a:chOff x="0" y="6480855"/>
                <a:chExt cx="12198785" cy="406597"/>
              </a:xfrm>
            </p:grpSpPr>
            <p:sp>
              <p:nvSpPr>
                <p:cNvPr id="1130" name="Google Shape;1130;p49"/>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31" name="Google Shape;1131;p49"/>
                <p:cNvGrpSpPr/>
                <p:nvPr/>
              </p:nvGrpSpPr>
              <p:grpSpPr>
                <a:xfrm>
                  <a:off x="7331819" y="6511997"/>
                  <a:ext cx="4794864" cy="344314"/>
                  <a:chOff x="7331819" y="6511997"/>
                  <a:chExt cx="4794864" cy="344314"/>
                </a:xfrm>
              </p:grpSpPr>
              <p:pic>
                <p:nvPicPr>
                  <p:cNvPr id="1132" name="Google Shape;1132;p49"/>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1133" name="Google Shape;1133;p49"/>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1134" name="Google Shape;1134;p49"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1135" name="Google Shape;1135;p49"/>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1136" name="Google Shape;1136;p49"/>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1137" name="Google Shape;1137;p49"/>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Une autre méthode pour appréhender le maquettage</a:t>
            </a:r>
            <a:endParaRPr sz="1800" b="0" i="0" u="none" strike="noStrike" cap="none">
              <a:solidFill>
                <a:srgbClr val="FFFFFF"/>
              </a:solidFill>
              <a:latin typeface="Corbel"/>
              <a:ea typeface="Corbel"/>
              <a:cs typeface="Corbel"/>
              <a:sym typeface="Corbel"/>
            </a:endParaRPr>
          </a:p>
        </p:txBody>
      </p:sp>
      <p:sp>
        <p:nvSpPr>
          <p:cNvPr id="1138" name="Google Shape;1138;p49"/>
          <p:cNvSpPr/>
          <p:nvPr/>
        </p:nvSpPr>
        <p:spPr>
          <a:xfrm>
            <a:off x="399386" y="1362461"/>
            <a:ext cx="11559209" cy="595932"/>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Le maquettage en Agile </a:t>
            </a:r>
            <a:endParaRPr sz="3200" b="0" i="0" u="none" strike="noStrike" cap="none">
              <a:solidFill>
                <a:schemeClr val="dk1"/>
              </a:solidFill>
              <a:latin typeface="Calibri"/>
              <a:ea typeface="Calibri"/>
              <a:cs typeface="Calibri"/>
              <a:sym typeface="Calibri"/>
            </a:endParaRPr>
          </a:p>
        </p:txBody>
      </p:sp>
      <p:sp>
        <p:nvSpPr>
          <p:cNvPr id="1139" name="Google Shape;1139;p49"/>
          <p:cNvSpPr/>
          <p:nvPr/>
        </p:nvSpPr>
        <p:spPr>
          <a:xfrm>
            <a:off x="290945" y="2049160"/>
            <a:ext cx="11667650" cy="4808840"/>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000"/>
              <a:buFont typeface="Arial"/>
              <a:buNone/>
            </a:pPr>
            <a:r>
              <a:rPr lang="fr-FR" sz="2000" b="0" i="0" u="none" strike="noStrike" cap="none" dirty="0">
                <a:solidFill>
                  <a:schemeClr val="dk1"/>
                </a:solidFill>
                <a:latin typeface="Calibri"/>
                <a:ea typeface="Calibri"/>
                <a:cs typeface="Calibri"/>
                <a:sym typeface="Calibri"/>
              </a:rPr>
              <a:t>Mais du coup, comment s’y prendre pour faire le maquettage avec la méthode agile ? </a:t>
            </a:r>
            <a:endParaRPr sz="2000" b="0" i="0" u="none" strike="noStrike" cap="none" dirty="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000"/>
              <a:buFont typeface="Arial"/>
              <a:buNone/>
            </a:pPr>
            <a:r>
              <a:rPr lang="fr-FR" sz="2000" b="0" i="0" u="none" strike="noStrike" cap="none" dirty="0">
                <a:solidFill>
                  <a:schemeClr val="dk1"/>
                </a:solidFill>
                <a:latin typeface="Calibri"/>
                <a:ea typeface="Calibri"/>
                <a:cs typeface="Calibri"/>
                <a:sym typeface="Calibri"/>
              </a:rPr>
              <a:t>Voyons cela étape par étape.</a:t>
            </a:r>
            <a:endParaRPr sz="2000" b="0" i="0" u="none" strike="noStrike" cap="none" dirty="0">
              <a:solidFill>
                <a:schemeClr val="dk1"/>
              </a:solidFill>
              <a:latin typeface="Calibri"/>
              <a:ea typeface="Calibri"/>
              <a:cs typeface="Calibri"/>
              <a:sym typeface="Calibri"/>
            </a:endParaRPr>
          </a:p>
          <a:p>
            <a:pPr marL="342900" marR="0" lvl="0" indent="-342900" algn="l" rtl="0">
              <a:lnSpc>
                <a:spcPct val="107000"/>
              </a:lnSpc>
              <a:spcBef>
                <a:spcPts val="800"/>
              </a:spcBef>
              <a:spcAft>
                <a:spcPts val="0"/>
              </a:spcAft>
              <a:buClr>
                <a:schemeClr val="dk1"/>
              </a:buClr>
              <a:buSzPts val="1800"/>
              <a:buFont typeface="Arial"/>
              <a:buAutoNum type="arabicPeriod"/>
            </a:pPr>
            <a:r>
              <a:rPr lang="fr-FR" sz="1800" b="0" i="0" u="none" strike="noStrike" cap="none" dirty="0">
                <a:solidFill>
                  <a:schemeClr val="dk1"/>
                </a:solidFill>
                <a:latin typeface="Calibri"/>
                <a:ea typeface="Calibri"/>
                <a:cs typeface="Calibri"/>
                <a:sym typeface="Calibri"/>
              </a:rPr>
              <a:t>Informations des besoins auprès du client</a:t>
            </a:r>
            <a:endParaRPr dirty="0"/>
          </a:p>
          <a:p>
            <a:pPr marL="342900" marR="0" lvl="0" indent="-342900" algn="l" rtl="0">
              <a:lnSpc>
                <a:spcPct val="107000"/>
              </a:lnSpc>
              <a:spcBef>
                <a:spcPts val="0"/>
              </a:spcBef>
              <a:spcAft>
                <a:spcPts val="0"/>
              </a:spcAft>
              <a:buClr>
                <a:schemeClr val="dk1"/>
              </a:buClr>
              <a:buSzPts val="1800"/>
              <a:buFont typeface="Arial"/>
              <a:buAutoNum type="arabicPeriod"/>
            </a:pPr>
            <a:r>
              <a:rPr lang="fr-FR" sz="1800" b="0" i="0" u="none" strike="noStrike" cap="none" dirty="0">
                <a:solidFill>
                  <a:schemeClr val="dk1"/>
                </a:solidFill>
                <a:latin typeface="Calibri"/>
                <a:ea typeface="Calibri"/>
                <a:cs typeface="Calibri"/>
                <a:sym typeface="Calibri"/>
              </a:rPr>
              <a:t>Dans le cas où le client ne connaîtrait pas l’univers du graphisme, il faut lui présenter et lui expliquer les styles graphiques, les typographies, les couleurs, des exemples de formes, des illustrations et images, etc. Cela vous permet d’être sur la même longueur d’onde et ainsi, vous ciblez mieux les besoins du client.</a:t>
            </a:r>
            <a:endParaRPr dirty="0"/>
          </a:p>
          <a:p>
            <a:pPr marL="342900" marR="0" lvl="0" indent="-342900" algn="l" rtl="0">
              <a:lnSpc>
                <a:spcPct val="107000"/>
              </a:lnSpc>
              <a:spcBef>
                <a:spcPts val="0"/>
              </a:spcBef>
              <a:spcAft>
                <a:spcPts val="0"/>
              </a:spcAft>
              <a:buClr>
                <a:schemeClr val="dk1"/>
              </a:buClr>
              <a:buSzPts val="1800"/>
              <a:buFont typeface="Arial"/>
              <a:buAutoNum type="arabicPeriod"/>
            </a:pPr>
            <a:r>
              <a:rPr lang="fr-FR" sz="1800" b="0" i="0" u="none" strike="noStrike" cap="none" dirty="0">
                <a:solidFill>
                  <a:schemeClr val="dk1"/>
                </a:solidFill>
                <a:latin typeface="Calibri"/>
                <a:ea typeface="Calibri"/>
                <a:cs typeface="Calibri"/>
                <a:sym typeface="Calibri"/>
              </a:rPr>
              <a:t>Création d’un cahier des tendances qui précise donc toutes les informations récoltées auprès du client et donc les décisions prises (choix des couleurs, images, polices d’écriture, etc.)</a:t>
            </a:r>
            <a:endParaRPr sz="1800" b="0" i="0" u="none" strike="noStrike" cap="none" dirty="0">
              <a:solidFill>
                <a:schemeClr val="dk1"/>
              </a:solidFill>
              <a:latin typeface="Calibri"/>
              <a:ea typeface="Calibri"/>
              <a:cs typeface="Calibri"/>
              <a:sym typeface="Calibri"/>
            </a:endParaRPr>
          </a:p>
          <a:p>
            <a:pPr marL="342900" marR="0" lvl="0" indent="-342900" algn="l" rtl="0">
              <a:lnSpc>
                <a:spcPct val="107000"/>
              </a:lnSpc>
              <a:spcBef>
                <a:spcPts val="0"/>
              </a:spcBef>
              <a:spcAft>
                <a:spcPts val="0"/>
              </a:spcAft>
              <a:buClr>
                <a:schemeClr val="dk1"/>
              </a:buClr>
              <a:buSzPts val="1800"/>
              <a:buFont typeface="Arial"/>
              <a:buAutoNum type="arabicPeriod"/>
            </a:pPr>
            <a:r>
              <a:rPr lang="fr-FR" sz="1800" b="0" i="0" u="none" strike="noStrike" cap="none" dirty="0">
                <a:solidFill>
                  <a:schemeClr val="dk1"/>
                </a:solidFill>
                <a:latin typeface="Calibri"/>
                <a:ea typeface="Calibri"/>
                <a:cs typeface="Calibri"/>
                <a:sym typeface="Calibri"/>
              </a:rPr>
              <a:t>Nouvel échange avec le client pour valider ou non le cahier des tendances. Cela permet évidemment d’éviter de partir trop vite sur le maquettage, le client peut changer d’avis sur certains aspects ou alors vous pouvez avoir observé une incohérence entre les associations de couleurs par exemple.</a:t>
            </a:r>
            <a:endParaRPr dirty="0"/>
          </a:p>
          <a:p>
            <a:pPr marL="342900" marR="0" lvl="0" indent="-342900" algn="l" rtl="0">
              <a:lnSpc>
                <a:spcPct val="107000"/>
              </a:lnSpc>
              <a:spcBef>
                <a:spcPts val="0"/>
              </a:spcBef>
              <a:spcAft>
                <a:spcPts val="0"/>
              </a:spcAft>
              <a:buClr>
                <a:schemeClr val="dk1"/>
              </a:buClr>
              <a:buSzPts val="1800"/>
              <a:buFont typeface="Arial"/>
              <a:buAutoNum type="arabicPeriod"/>
            </a:pPr>
            <a:r>
              <a:rPr lang="fr-FR" sz="1800" b="0" i="0" u="none" strike="noStrike" cap="none" dirty="0">
                <a:solidFill>
                  <a:schemeClr val="dk1"/>
                </a:solidFill>
                <a:latin typeface="Calibri"/>
                <a:ea typeface="Calibri"/>
                <a:cs typeface="Calibri"/>
                <a:sym typeface="Calibri"/>
              </a:rPr>
              <a:t>Création d’une seule page de la première maquette graphique à l’aide du cahier des tendances. La création d’une page est normalement suffisante pour présenter le visuel du projet étant donné que le résultat devra être validé par le client.</a:t>
            </a:r>
            <a:endParaRPr sz="1800" b="0" i="0" u="none" strike="noStrike" cap="none" dirty="0">
              <a:solidFill>
                <a:schemeClr val="dk1"/>
              </a:solidFill>
              <a:latin typeface="Calibri"/>
              <a:ea typeface="Calibri"/>
              <a:cs typeface="Calibri"/>
              <a:sym typeface="Calibri"/>
            </a:endParaRPr>
          </a:p>
          <a:p>
            <a:pPr marL="342900" marR="0" lvl="0" indent="-228600" algn="l" rtl="0">
              <a:lnSpc>
                <a:spcPct val="107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44"/>
        <p:cNvGrpSpPr/>
        <p:nvPr/>
      </p:nvGrpSpPr>
      <p:grpSpPr>
        <a:xfrm>
          <a:off x="0" y="0"/>
          <a:ext cx="0" cy="0"/>
          <a:chOff x="0" y="0"/>
          <a:chExt cx="0" cy="0"/>
        </a:xfrm>
      </p:grpSpPr>
      <p:grpSp>
        <p:nvGrpSpPr>
          <p:cNvPr id="1145" name="Google Shape;1145;p50"/>
          <p:cNvGrpSpPr/>
          <p:nvPr/>
        </p:nvGrpSpPr>
        <p:grpSpPr>
          <a:xfrm>
            <a:off x="0" y="-27077"/>
            <a:ext cx="12198786" cy="6918331"/>
            <a:chOff x="0" y="-27077"/>
            <a:chExt cx="12198786" cy="6918331"/>
          </a:xfrm>
        </p:grpSpPr>
        <p:sp>
          <p:nvSpPr>
            <p:cNvPr id="1146" name="Google Shape;1146;p50"/>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147" name="Google Shape;1147;p50"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1148" name="Google Shape;1148;p50"/>
            <p:cNvGrpSpPr/>
            <p:nvPr/>
          </p:nvGrpSpPr>
          <p:grpSpPr>
            <a:xfrm>
              <a:off x="0" y="-27077"/>
              <a:ext cx="12198786" cy="1184348"/>
              <a:chOff x="0" y="-27077"/>
              <a:chExt cx="12198786" cy="1184348"/>
            </a:xfrm>
          </p:grpSpPr>
          <p:sp>
            <p:nvSpPr>
              <p:cNvPr id="1149" name="Google Shape;1149;p50"/>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50" name="Google Shape;1150;p50"/>
              <p:cNvGrpSpPr/>
              <p:nvPr/>
            </p:nvGrpSpPr>
            <p:grpSpPr>
              <a:xfrm>
                <a:off x="65317" y="-27077"/>
                <a:ext cx="12053972" cy="665861"/>
                <a:chOff x="65317" y="-27077"/>
                <a:chExt cx="12053972" cy="665861"/>
              </a:xfrm>
            </p:grpSpPr>
            <p:pic>
              <p:nvPicPr>
                <p:cNvPr id="1151" name="Google Shape;1151;p50"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1152" name="Google Shape;1152;p50"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1153" name="Google Shape;1153;p50"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1154" name="Google Shape;1154;p50"/>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1155" name="Google Shape;1155;p50"/>
            <p:cNvGrpSpPr/>
            <p:nvPr/>
          </p:nvGrpSpPr>
          <p:grpSpPr>
            <a:xfrm>
              <a:off x="0" y="6480854"/>
              <a:ext cx="12198785" cy="410400"/>
              <a:chOff x="0" y="6480854"/>
              <a:chExt cx="12198785" cy="410400"/>
            </a:xfrm>
          </p:grpSpPr>
          <p:sp>
            <p:nvSpPr>
              <p:cNvPr id="1156" name="Google Shape;1156;p50"/>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57" name="Google Shape;1157;p50"/>
              <p:cNvGrpSpPr/>
              <p:nvPr/>
            </p:nvGrpSpPr>
            <p:grpSpPr>
              <a:xfrm>
                <a:off x="0" y="6480854"/>
                <a:ext cx="12198785" cy="410400"/>
                <a:chOff x="0" y="6480855"/>
                <a:chExt cx="12198785" cy="406597"/>
              </a:xfrm>
            </p:grpSpPr>
            <p:sp>
              <p:nvSpPr>
                <p:cNvPr id="1158" name="Google Shape;1158;p50"/>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59" name="Google Shape;1159;p50"/>
                <p:cNvGrpSpPr/>
                <p:nvPr/>
              </p:nvGrpSpPr>
              <p:grpSpPr>
                <a:xfrm>
                  <a:off x="7331819" y="6511997"/>
                  <a:ext cx="4794864" cy="344314"/>
                  <a:chOff x="7331819" y="6511997"/>
                  <a:chExt cx="4794864" cy="344314"/>
                </a:xfrm>
              </p:grpSpPr>
              <p:pic>
                <p:nvPicPr>
                  <p:cNvPr id="1160" name="Google Shape;1160;p50"/>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1161" name="Google Shape;1161;p50"/>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1162" name="Google Shape;1162;p50"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1163" name="Google Shape;1163;p50"/>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1164" name="Google Shape;1164;p50"/>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1165" name="Google Shape;1165;p50"/>
          <p:cNvSpPr txBox="1"/>
          <p:nvPr/>
        </p:nvSpPr>
        <p:spPr>
          <a:xfrm>
            <a:off x="0" y="728969"/>
            <a:ext cx="1219878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alibri"/>
                <a:ea typeface="Calibri"/>
                <a:cs typeface="Calibri"/>
                <a:sym typeface="Calibri"/>
              </a:rPr>
              <a:t>Une autre méthode pour appréhender le maquettage</a:t>
            </a:r>
            <a:endParaRPr sz="1800" b="0" i="0" u="none" strike="noStrike" cap="none">
              <a:solidFill>
                <a:srgbClr val="FFFFFF"/>
              </a:solidFill>
              <a:latin typeface="Corbel"/>
              <a:ea typeface="Corbel"/>
              <a:cs typeface="Corbel"/>
              <a:sym typeface="Corbel"/>
            </a:endParaRPr>
          </a:p>
        </p:txBody>
      </p:sp>
      <p:sp>
        <p:nvSpPr>
          <p:cNvPr id="1166" name="Google Shape;1166;p50"/>
          <p:cNvSpPr/>
          <p:nvPr/>
        </p:nvSpPr>
        <p:spPr>
          <a:xfrm>
            <a:off x="399386" y="1362461"/>
            <a:ext cx="11559209" cy="595932"/>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Le maquettage en Agile </a:t>
            </a:r>
            <a:endParaRPr sz="3200" b="0" i="0" u="none" strike="noStrike" cap="none">
              <a:solidFill>
                <a:schemeClr val="dk1"/>
              </a:solidFill>
              <a:latin typeface="Calibri"/>
              <a:ea typeface="Calibri"/>
              <a:cs typeface="Calibri"/>
              <a:sym typeface="Calibri"/>
            </a:endParaRPr>
          </a:p>
        </p:txBody>
      </p:sp>
      <p:sp>
        <p:nvSpPr>
          <p:cNvPr id="1167" name="Google Shape;1167;p50"/>
          <p:cNvSpPr/>
          <p:nvPr/>
        </p:nvSpPr>
        <p:spPr>
          <a:xfrm>
            <a:off x="290945" y="2166769"/>
            <a:ext cx="11085183" cy="4235262"/>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7000"/>
              </a:lnSpc>
              <a:spcBef>
                <a:spcPts val="0"/>
              </a:spcBef>
              <a:spcAft>
                <a:spcPts val="0"/>
              </a:spcAft>
              <a:buClr>
                <a:schemeClr val="dk1"/>
              </a:buClr>
              <a:buSzPts val="1800"/>
              <a:buFont typeface="Arial"/>
              <a:buAutoNum type="arabicPeriod" startAt="6"/>
            </a:pPr>
            <a:r>
              <a:rPr lang="fr-FR" sz="1800" b="0" i="0" u="none" strike="noStrike" cap="none">
                <a:solidFill>
                  <a:schemeClr val="dk1"/>
                </a:solidFill>
                <a:latin typeface="Calibri"/>
                <a:ea typeface="Calibri"/>
                <a:cs typeface="Calibri"/>
                <a:sym typeface="Calibri"/>
              </a:rPr>
              <a:t>Présentation de la maquette au client</a:t>
            </a:r>
            <a:endParaRPr/>
          </a:p>
          <a:p>
            <a:pPr marL="342900" marR="0" lvl="0" indent="-342900" algn="l" rtl="0">
              <a:lnSpc>
                <a:spcPct val="107000"/>
              </a:lnSpc>
              <a:spcBef>
                <a:spcPts val="0"/>
              </a:spcBef>
              <a:spcAft>
                <a:spcPts val="0"/>
              </a:spcAft>
              <a:buClr>
                <a:schemeClr val="dk1"/>
              </a:buClr>
              <a:buSzPts val="1800"/>
              <a:buFont typeface="Arial"/>
              <a:buAutoNum type="arabicPeriod" startAt="6"/>
            </a:pPr>
            <a:r>
              <a:rPr lang="fr-FR" sz="1800" b="0" i="0" u="none" strike="noStrike" cap="none">
                <a:solidFill>
                  <a:schemeClr val="dk1"/>
                </a:solidFill>
                <a:latin typeface="Calibri"/>
                <a:ea typeface="Calibri"/>
                <a:cs typeface="Calibri"/>
                <a:sym typeface="Calibri"/>
              </a:rPr>
              <a:t>Ajustement de la maquette jusqu’à validation par le client</a:t>
            </a:r>
            <a:endParaRPr/>
          </a:p>
          <a:p>
            <a:pPr marL="342900" marR="0" lvl="0" indent="-342900" algn="l" rtl="0">
              <a:lnSpc>
                <a:spcPct val="107000"/>
              </a:lnSpc>
              <a:spcBef>
                <a:spcPts val="0"/>
              </a:spcBef>
              <a:spcAft>
                <a:spcPts val="0"/>
              </a:spcAft>
              <a:buClr>
                <a:schemeClr val="dk1"/>
              </a:buClr>
              <a:buSzPts val="1800"/>
              <a:buFont typeface="Arial"/>
              <a:buAutoNum type="arabicPeriod" startAt="6"/>
            </a:pPr>
            <a:r>
              <a:rPr lang="fr-FR" sz="1800" b="0" i="0" u="none" strike="noStrike" cap="none">
                <a:solidFill>
                  <a:schemeClr val="dk1"/>
                </a:solidFill>
                <a:latin typeface="Calibri"/>
                <a:ea typeface="Calibri"/>
                <a:cs typeface="Calibri"/>
                <a:sym typeface="Calibri"/>
              </a:rPr>
              <a:t>Création des diverses pages du site</a:t>
            </a:r>
            <a:endParaRPr sz="1800" b="0" i="0" u="none" strike="noStrike" cap="none">
              <a:solidFill>
                <a:schemeClr val="dk1"/>
              </a:solidFill>
              <a:latin typeface="Calibri"/>
              <a:ea typeface="Calibri"/>
              <a:cs typeface="Calibri"/>
              <a:sym typeface="Calibri"/>
            </a:endParaRPr>
          </a:p>
          <a:p>
            <a:pPr marL="342900" marR="0" lvl="0" indent="-342900" algn="l" rtl="0">
              <a:lnSpc>
                <a:spcPct val="107000"/>
              </a:lnSpc>
              <a:spcBef>
                <a:spcPts val="0"/>
              </a:spcBef>
              <a:spcAft>
                <a:spcPts val="0"/>
              </a:spcAft>
              <a:buClr>
                <a:schemeClr val="dk1"/>
              </a:buClr>
              <a:buSzPts val="1800"/>
              <a:buFont typeface="Arial"/>
              <a:buAutoNum type="arabicPeriod" startAt="6"/>
            </a:pPr>
            <a:r>
              <a:rPr lang="fr-FR" sz="1800" b="0" i="0" u="none" strike="noStrike" cap="none">
                <a:solidFill>
                  <a:schemeClr val="dk1"/>
                </a:solidFill>
                <a:latin typeface="Calibri"/>
                <a:ea typeface="Calibri"/>
                <a:cs typeface="Calibri"/>
                <a:sym typeface="Calibri"/>
              </a:rPr>
              <a:t>Ajustement des pages jusqu’à validation du client</a:t>
            </a:r>
            <a:endParaRPr/>
          </a:p>
          <a:p>
            <a:pPr marL="0" marR="0" lvl="0" indent="0" algn="l" rtl="0">
              <a:lnSpc>
                <a:spcPct val="107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a:p>
            <a:pPr marL="0" marR="0" lvl="0" indent="0" algn="l" rtl="0">
              <a:lnSpc>
                <a:spcPct val="107000"/>
              </a:lnSpc>
              <a:spcBef>
                <a:spcPts val="0"/>
              </a:spcBef>
              <a:spcAft>
                <a:spcPts val="0"/>
              </a:spcAft>
              <a:buClr>
                <a:schemeClr val="dk1"/>
              </a:buClr>
              <a:buSzPts val="2000"/>
              <a:buFont typeface="Arial"/>
              <a:buNone/>
            </a:pPr>
            <a:r>
              <a:rPr lang="fr-FR" sz="2000" b="0" i="0" u="none" strike="noStrike" cap="none">
                <a:solidFill>
                  <a:schemeClr val="dk1"/>
                </a:solidFill>
                <a:latin typeface="Calibri"/>
                <a:ea typeface="Calibri"/>
                <a:cs typeface="Calibri"/>
                <a:sym typeface="Calibri"/>
              </a:rPr>
              <a:t>L’avantage de cette méthode est que la personne en charge du maquettage à une idée précise très tôt de la direction à prendre, cela peut donc être un gain de temps… à condition que le client souhaite s’investir !</a:t>
            </a:r>
            <a:endParaRPr sz="2000" b="0" i="0" u="none" strike="noStrike" cap="none">
              <a:solidFill>
                <a:schemeClr val="dk1"/>
              </a:solidFill>
              <a:latin typeface="Calibri"/>
              <a:ea typeface="Calibri"/>
              <a:cs typeface="Calibri"/>
              <a:sym typeface="Calibri"/>
            </a:endParaRPr>
          </a:p>
          <a:p>
            <a:pPr marL="0" marR="0" lvl="0" indent="0" algn="l" rtl="0">
              <a:lnSpc>
                <a:spcPct val="107000"/>
              </a:lnSpc>
              <a:spcBef>
                <a:spcPts val="0"/>
              </a:spcBef>
              <a:spcAft>
                <a:spcPts val="0"/>
              </a:spcAft>
              <a:buClr>
                <a:schemeClr val="dk1"/>
              </a:buClr>
              <a:buSzPts val="2000"/>
              <a:buFont typeface="Arial"/>
              <a:buNone/>
            </a:pPr>
            <a:r>
              <a:rPr lang="fr-FR" sz="2000" b="0" i="0" u="none" strike="noStrike" cap="none">
                <a:solidFill>
                  <a:schemeClr val="dk1"/>
                </a:solidFill>
                <a:latin typeface="Calibri"/>
                <a:ea typeface="Calibri"/>
                <a:cs typeface="Calibri"/>
                <a:sym typeface="Calibri"/>
              </a:rPr>
              <a:t>Il faut comprendre que la méthode agile demande une plus grande implication à toute l’équipe, mais aussi au client.</a:t>
            </a:r>
            <a:endParaRPr sz="2000" b="0" i="0" u="none" strike="noStrike" cap="none">
              <a:solidFill>
                <a:schemeClr val="dk1"/>
              </a:solidFill>
              <a:latin typeface="Calibri"/>
              <a:ea typeface="Calibri"/>
              <a:cs typeface="Calibri"/>
              <a:sym typeface="Calibri"/>
            </a:endParaRPr>
          </a:p>
          <a:p>
            <a:pPr marL="0" marR="0" lvl="0" indent="0" algn="l" rtl="0">
              <a:lnSpc>
                <a:spcPct val="100000"/>
              </a:lnSpc>
              <a:spcBef>
                <a:spcPts val="800"/>
              </a:spcBef>
              <a:spcAft>
                <a:spcPts val="0"/>
              </a:spcAft>
              <a:buClr>
                <a:schemeClr val="dk1"/>
              </a:buClr>
              <a:buSzPts val="2000"/>
              <a:buFont typeface="Arial"/>
              <a:buNone/>
            </a:pPr>
            <a:r>
              <a:rPr lang="fr-FR" sz="2000" b="0" i="0" u="none" strike="noStrike" cap="none">
                <a:solidFill>
                  <a:schemeClr val="dk1"/>
                </a:solidFill>
                <a:latin typeface="Calibri"/>
                <a:ea typeface="Calibri"/>
                <a:cs typeface="Calibri"/>
                <a:sym typeface="Calibri"/>
              </a:rPr>
              <a:t>Certaines entreprises ne fonctionnent pas de la même manière, il est donc impératif d’en discuter avec le client avant tout.</a:t>
            </a:r>
            <a:endParaRPr sz="2000" b="0" i="0" u="none" strike="noStrike" cap="none">
              <a:solidFill>
                <a:schemeClr val="dk1"/>
              </a:solidFill>
              <a:latin typeface="Calibri"/>
              <a:ea typeface="Calibri"/>
              <a:cs typeface="Calibri"/>
              <a:sym typeface="Calibri"/>
            </a:endParaRPr>
          </a:p>
          <a:p>
            <a:pPr marL="0" marR="0" lvl="0" indent="0" algn="l" rtl="0">
              <a:lnSpc>
                <a:spcPct val="107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grpSp>
        <p:nvGrpSpPr>
          <p:cNvPr id="174" name="Google Shape;174;p16"/>
          <p:cNvGrpSpPr/>
          <p:nvPr/>
        </p:nvGrpSpPr>
        <p:grpSpPr>
          <a:xfrm>
            <a:off x="0" y="-27077"/>
            <a:ext cx="12198786" cy="6918331"/>
            <a:chOff x="0" y="-27077"/>
            <a:chExt cx="12198786" cy="6918331"/>
          </a:xfrm>
        </p:grpSpPr>
        <p:sp>
          <p:nvSpPr>
            <p:cNvPr id="175" name="Google Shape;175;p16"/>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176" name="Google Shape;176;p16"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177" name="Google Shape;177;p16"/>
            <p:cNvGrpSpPr/>
            <p:nvPr/>
          </p:nvGrpSpPr>
          <p:grpSpPr>
            <a:xfrm>
              <a:off x="0" y="-27077"/>
              <a:ext cx="12198786" cy="1184348"/>
              <a:chOff x="0" y="-27077"/>
              <a:chExt cx="12198786" cy="1184348"/>
            </a:xfrm>
          </p:grpSpPr>
          <p:sp>
            <p:nvSpPr>
              <p:cNvPr id="178" name="Google Shape;178;p16"/>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79" name="Google Shape;179;p16"/>
              <p:cNvGrpSpPr/>
              <p:nvPr/>
            </p:nvGrpSpPr>
            <p:grpSpPr>
              <a:xfrm>
                <a:off x="65317" y="-27077"/>
                <a:ext cx="12053972" cy="665861"/>
                <a:chOff x="65317" y="-27077"/>
                <a:chExt cx="12053972" cy="665861"/>
              </a:xfrm>
            </p:grpSpPr>
            <p:pic>
              <p:nvPicPr>
                <p:cNvPr id="180" name="Google Shape;180;p16"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181" name="Google Shape;181;p16"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182" name="Google Shape;182;p16"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183" name="Google Shape;183;p16"/>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184" name="Google Shape;184;p16"/>
            <p:cNvGrpSpPr/>
            <p:nvPr/>
          </p:nvGrpSpPr>
          <p:grpSpPr>
            <a:xfrm>
              <a:off x="0" y="6480854"/>
              <a:ext cx="12198785" cy="410400"/>
              <a:chOff x="0" y="6480854"/>
              <a:chExt cx="12198785" cy="410400"/>
            </a:xfrm>
          </p:grpSpPr>
          <p:sp>
            <p:nvSpPr>
              <p:cNvPr id="185" name="Google Shape;185;p16"/>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86" name="Google Shape;186;p16"/>
              <p:cNvGrpSpPr/>
              <p:nvPr/>
            </p:nvGrpSpPr>
            <p:grpSpPr>
              <a:xfrm>
                <a:off x="0" y="6480854"/>
                <a:ext cx="12198785" cy="410400"/>
                <a:chOff x="0" y="6480855"/>
                <a:chExt cx="12198785" cy="406597"/>
              </a:xfrm>
            </p:grpSpPr>
            <p:sp>
              <p:nvSpPr>
                <p:cNvPr id="187" name="Google Shape;187;p16"/>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88" name="Google Shape;188;p16"/>
                <p:cNvGrpSpPr/>
                <p:nvPr/>
              </p:nvGrpSpPr>
              <p:grpSpPr>
                <a:xfrm>
                  <a:off x="7331819" y="6511997"/>
                  <a:ext cx="4794864" cy="344314"/>
                  <a:chOff x="7331819" y="6511997"/>
                  <a:chExt cx="4794864" cy="344314"/>
                </a:xfrm>
              </p:grpSpPr>
              <p:pic>
                <p:nvPicPr>
                  <p:cNvPr id="189" name="Google Shape;189;p16"/>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190" name="Google Shape;190;p16"/>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191" name="Google Shape;191;p16"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192" name="Google Shape;192;p16"/>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193" name="Google Shape;193;p16"/>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194" name="Google Shape;194;p16"/>
          <p:cNvSpPr txBox="1"/>
          <p:nvPr/>
        </p:nvSpPr>
        <p:spPr>
          <a:xfrm>
            <a:off x="0" y="728969"/>
            <a:ext cx="12198786"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orbel"/>
                <a:ea typeface="Corbel"/>
                <a:cs typeface="Corbel"/>
                <a:sym typeface="Corbel"/>
              </a:rPr>
              <a:t>Définition et Enjeux</a:t>
            </a:r>
            <a:endParaRPr sz="1400" b="1" i="1" u="none" strike="noStrike" cap="none">
              <a:solidFill>
                <a:srgbClr val="FFFFFF"/>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orbel"/>
              <a:ea typeface="Corbel"/>
              <a:cs typeface="Corbel"/>
              <a:sym typeface="Corbel"/>
            </a:endParaRPr>
          </a:p>
        </p:txBody>
      </p:sp>
      <p:sp>
        <p:nvSpPr>
          <p:cNvPr id="195" name="Google Shape;195;p16"/>
          <p:cNvSpPr/>
          <p:nvPr/>
        </p:nvSpPr>
        <p:spPr>
          <a:xfrm>
            <a:off x="520843" y="2316568"/>
            <a:ext cx="5620055" cy="37856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orbel"/>
                <a:ea typeface="Corbel"/>
                <a:cs typeface="Corbel"/>
                <a:sym typeface="Corbel"/>
              </a:rPr>
              <a:t>Autrement dit, l’ergonome travaille sur l’accessibilité et l’efficacité à la création du projet tandis que l’UX designer s’occupe de l'amélioration principalement visuelle de l’interface, en fonction, entre autres, des retours des utilisateurs. </a:t>
            </a:r>
            <a:endParaRPr/>
          </a:p>
          <a:p>
            <a:pPr marL="0" marR="0" lvl="0" indent="0" algn="l" rtl="0">
              <a:lnSpc>
                <a:spcPct val="100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L’ergonome et l’UX designer travaillent généralement de concert pour proposer un produit répondant à la meilleure ergonomie possible.</a:t>
            </a:r>
            <a:endParaRPr sz="2400" b="0" i="0" u="none" strike="noStrike" cap="none">
              <a:solidFill>
                <a:schemeClr val="dk1"/>
              </a:solidFill>
              <a:latin typeface="Corbel"/>
              <a:ea typeface="Corbel"/>
              <a:cs typeface="Corbel"/>
              <a:sym typeface="Corbel"/>
            </a:endParaRPr>
          </a:p>
        </p:txBody>
      </p:sp>
      <p:sp>
        <p:nvSpPr>
          <p:cNvPr id="196" name="Google Shape;196;p16"/>
          <p:cNvSpPr/>
          <p:nvPr/>
        </p:nvSpPr>
        <p:spPr>
          <a:xfrm>
            <a:off x="399386" y="1362461"/>
            <a:ext cx="11559209"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orbel"/>
                <a:ea typeface="Corbel"/>
                <a:cs typeface="Corbel"/>
                <a:sym typeface="Corbel"/>
              </a:rPr>
              <a:t>Les maquettes parmi les interventions d’un ergonome</a:t>
            </a:r>
            <a:endParaRPr/>
          </a:p>
        </p:txBody>
      </p:sp>
      <p:pic>
        <p:nvPicPr>
          <p:cNvPr id="197" name="Google Shape;197;p16"/>
          <p:cNvPicPr preferRelativeResize="0"/>
          <p:nvPr/>
        </p:nvPicPr>
        <p:blipFill rotWithShape="1">
          <a:blip r:embed="rId13">
            <a:alphaModFix/>
          </a:blip>
          <a:srcRect/>
          <a:stretch/>
        </p:blipFill>
        <p:spPr>
          <a:xfrm>
            <a:off x="6140898" y="2503480"/>
            <a:ext cx="5273729" cy="351301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grpSp>
        <p:nvGrpSpPr>
          <p:cNvPr id="203" name="Google Shape;203;p17"/>
          <p:cNvGrpSpPr/>
          <p:nvPr/>
        </p:nvGrpSpPr>
        <p:grpSpPr>
          <a:xfrm>
            <a:off x="0" y="-27077"/>
            <a:ext cx="12198786" cy="6918331"/>
            <a:chOff x="0" y="-27077"/>
            <a:chExt cx="12198786" cy="6918331"/>
          </a:xfrm>
        </p:grpSpPr>
        <p:sp>
          <p:nvSpPr>
            <p:cNvPr id="204" name="Google Shape;204;p17"/>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205" name="Google Shape;205;p17"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206" name="Google Shape;206;p17"/>
            <p:cNvGrpSpPr/>
            <p:nvPr/>
          </p:nvGrpSpPr>
          <p:grpSpPr>
            <a:xfrm>
              <a:off x="0" y="-27077"/>
              <a:ext cx="12198786" cy="1184348"/>
              <a:chOff x="0" y="-27077"/>
              <a:chExt cx="12198786" cy="1184348"/>
            </a:xfrm>
          </p:grpSpPr>
          <p:sp>
            <p:nvSpPr>
              <p:cNvPr id="207" name="Google Shape;207;p17"/>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08" name="Google Shape;208;p17"/>
              <p:cNvGrpSpPr/>
              <p:nvPr/>
            </p:nvGrpSpPr>
            <p:grpSpPr>
              <a:xfrm>
                <a:off x="65317" y="-27077"/>
                <a:ext cx="12053972" cy="665861"/>
                <a:chOff x="65317" y="-27077"/>
                <a:chExt cx="12053972" cy="665861"/>
              </a:xfrm>
            </p:grpSpPr>
            <p:pic>
              <p:nvPicPr>
                <p:cNvPr id="209" name="Google Shape;209;p17"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210" name="Google Shape;210;p17"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211" name="Google Shape;211;p17"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212" name="Google Shape;212;p17"/>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213" name="Google Shape;213;p17"/>
            <p:cNvGrpSpPr/>
            <p:nvPr/>
          </p:nvGrpSpPr>
          <p:grpSpPr>
            <a:xfrm>
              <a:off x="0" y="6480854"/>
              <a:ext cx="12198785" cy="410400"/>
              <a:chOff x="0" y="6480854"/>
              <a:chExt cx="12198785" cy="410400"/>
            </a:xfrm>
          </p:grpSpPr>
          <p:sp>
            <p:nvSpPr>
              <p:cNvPr id="214" name="Google Shape;214;p17"/>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15" name="Google Shape;215;p17"/>
              <p:cNvGrpSpPr/>
              <p:nvPr/>
            </p:nvGrpSpPr>
            <p:grpSpPr>
              <a:xfrm>
                <a:off x="0" y="6480854"/>
                <a:ext cx="12198785" cy="410400"/>
                <a:chOff x="0" y="6480855"/>
                <a:chExt cx="12198785" cy="406597"/>
              </a:xfrm>
            </p:grpSpPr>
            <p:sp>
              <p:nvSpPr>
                <p:cNvPr id="216" name="Google Shape;216;p17"/>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17" name="Google Shape;217;p17"/>
                <p:cNvGrpSpPr/>
                <p:nvPr/>
              </p:nvGrpSpPr>
              <p:grpSpPr>
                <a:xfrm>
                  <a:off x="7331819" y="6511997"/>
                  <a:ext cx="4794864" cy="344314"/>
                  <a:chOff x="7331819" y="6511997"/>
                  <a:chExt cx="4794864" cy="344314"/>
                </a:xfrm>
              </p:grpSpPr>
              <p:pic>
                <p:nvPicPr>
                  <p:cNvPr id="218" name="Google Shape;218;p17"/>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219" name="Google Shape;219;p17"/>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220" name="Google Shape;220;p17"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221" name="Google Shape;221;p17"/>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222" name="Google Shape;222;p17"/>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223" name="Google Shape;223;p17"/>
          <p:cNvSpPr txBox="1"/>
          <p:nvPr/>
        </p:nvSpPr>
        <p:spPr>
          <a:xfrm>
            <a:off x="0" y="728969"/>
            <a:ext cx="12198786"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orbel"/>
                <a:ea typeface="Corbel"/>
                <a:cs typeface="Corbel"/>
                <a:sym typeface="Corbel"/>
              </a:rPr>
              <a:t>Définition et Enjeux</a:t>
            </a:r>
            <a:endParaRPr sz="1400" b="1" i="1" u="none" strike="noStrike" cap="none">
              <a:solidFill>
                <a:srgbClr val="FFFFFF"/>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orbel"/>
              <a:ea typeface="Corbel"/>
              <a:cs typeface="Corbel"/>
              <a:sym typeface="Corbel"/>
            </a:endParaRPr>
          </a:p>
        </p:txBody>
      </p:sp>
      <p:sp>
        <p:nvSpPr>
          <p:cNvPr id="224" name="Google Shape;224;p17"/>
          <p:cNvSpPr/>
          <p:nvPr/>
        </p:nvSpPr>
        <p:spPr>
          <a:xfrm>
            <a:off x="520844" y="2524942"/>
            <a:ext cx="11437751" cy="4238596"/>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L’ergonomie est une organisation du contenu d’un site web ou d’une application de façon </a:t>
            </a:r>
            <a:r>
              <a:rPr lang="fr-FR" sz="2400" b="0" i="0" u="sng" strike="noStrike" cap="none">
                <a:solidFill>
                  <a:schemeClr val="dk1"/>
                </a:solidFill>
                <a:latin typeface="Calibri"/>
                <a:ea typeface="Calibri"/>
                <a:cs typeface="Calibri"/>
                <a:sym typeface="Calibri"/>
              </a:rPr>
              <a:t>intuitive</a:t>
            </a:r>
            <a:r>
              <a:rPr lang="fr-FR" sz="2400" b="0" i="0" u="none" strike="noStrike" cap="none">
                <a:solidFill>
                  <a:schemeClr val="dk1"/>
                </a:solidFill>
                <a:latin typeface="Calibri"/>
                <a:ea typeface="Calibri"/>
                <a:cs typeface="Calibri"/>
                <a:sym typeface="Calibri"/>
              </a:rPr>
              <a:t> et permet donc aux utilisateurs d'accéder au contenu qu’ils désirent rapidement et simplement.</a:t>
            </a:r>
            <a:endParaRPr/>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Il doit donc prendre en compte plusieurs points importants comme le placement des différents éléments, taille des textes, les couleurs, l’utilisateur cible du produit, mais aussi le budget alloué ! </a:t>
            </a:r>
            <a:endParaRPr/>
          </a:p>
          <a:p>
            <a:pPr marL="0" marR="0" lvl="0" indent="0" algn="l" rtl="0">
              <a:lnSpc>
                <a:spcPct val="107000"/>
              </a:lnSpc>
              <a:spcBef>
                <a:spcPts val="800"/>
              </a:spcBef>
              <a:spcAft>
                <a:spcPts val="0"/>
              </a:spcAft>
              <a:buClr>
                <a:schemeClr val="dk1"/>
              </a:buClr>
              <a:buSzPts val="2400"/>
              <a:buFont typeface="Arial"/>
              <a:buNone/>
            </a:pPr>
            <a:r>
              <a:rPr lang="fr-FR" sz="2400" b="0" i="0" u="none" strike="noStrike" cap="none">
                <a:solidFill>
                  <a:schemeClr val="dk1"/>
                </a:solidFill>
                <a:latin typeface="Calibri"/>
                <a:ea typeface="Calibri"/>
                <a:cs typeface="Calibri"/>
                <a:sym typeface="Calibri"/>
              </a:rPr>
              <a:t>Dans le domaine du développement, l’ergonomie est centrale pour bien démarrer les étapes de maquettage.</a:t>
            </a:r>
            <a:endParaRPr/>
          </a:p>
          <a:p>
            <a:pPr marL="0" marR="0" lvl="0" indent="0" algn="l" rtl="0">
              <a:lnSpc>
                <a:spcPct val="100000"/>
              </a:lnSpc>
              <a:spcBef>
                <a:spcPts val="800"/>
              </a:spcBef>
              <a:spcAft>
                <a:spcPts val="0"/>
              </a:spcAft>
              <a:buClr>
                <a:schemeClr val="dk1"/>
              </a:buClr>
              <a:buSzPts val="2000"/>
              <a:buFont typeface="Arial"/>
              <a:buNone/>
            </a:pPr>
            <a:r>
              <a:rPr lang="fr-FR" sz="2000" b="1" i="1" u="none" strike="noStrike" cap="none">
                <a:solidFill>
                  <a:schemeClr val="dk1"/>
                </a:solidFill>
                <a:latin typeface="Corbel"/>
                <a:ea typeface="Corbel"/>
                <a:cs typeface="Corbel"/>
                <a:sym typeface="Corbel"/>
              </a:rPr>
              <a:t>Un petit exemple ? </a:t>
            </a:r>
            <a:r>
              <a:rPr lang="fr-FR" sz="1600" b="1" i="1" u="sng" strike="noStrike" cap="none">
                <a:solidFill>
                  <a:schemeClr val="dk1"/>
                </a:solidFill>
                <a:latin typeface="Calibri"/>
                <a:ea typeface="Calibri"/>
                <a:cs typeface="Calibri"/>
                <a:sym typeface="Calibri"/>
                <a:hlinkClick r:id="rId13">
                  <a:extLst>
                    <a:ext uri="{A12FA001-AC4F-418D-AE19-62706E023703}">
                      <ahyp:hlinkClr xmlns:ahyp="http://schemas.microsoft.com/office/drawing/2018/hyperlinkcolor" val="tx"/>
                    </a:ext>
                  </a:extLst>
                </a:hlinkClick>
              </a:rPr>
              <a:t>https://www.theworldsworstwebsiteever.com/</a:t>
            </a:r>
            <a:r>
              <a:rPr lang="fr-FR" sz="1600" b="1" i="1" u="none" strike="noStrike" cap="none">
                <a:solidFill>
                  <a:schemeClr val="dk1"/>
                </a:solidFill>
                <a:latin typeface="Calibri"/>
                <a:ea typeface="Calibri"/>
                <a:cs typeface="Calibri"/>
                <a:sym typeface="Calibri"/>
              </a:rPr>
              <a:t> </a:t>
            </a:r>
            <a:endParaRPr sz="2000" b="1" i="1" u="none" strike="noStrike" cap="none">
              <a:solidFill>
                <a:schemeClr val="dk1"/>
              </a:solidFill>
              <a:latin typeface="Corbel"/>
              <a:ea typeface="Corbel"/>
              <a:cs typeface="Corbel"/>
              <a:sym typeface="Corbel"/>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Corbel"/>
              <a:ea typeface="Corbel"/>
              <a:cs typeface="Corbel"/>
              <a:sym typeface="Corbel"/>
            </a:endParaRPr>
          </a:p>
        </p:txBody>
      </p:sp>
      <p:sp>
        <p:nvSpPr>
          <p:cNvPr id="225" name="Google Shape;225;p17"/>
          <p:cNvSpPr/>
          <p:nvPr/>
        </p:nvSpPr>
        <p:spPr>
          <a:xfrm>
            <a:off x="399386" y="1362461"/>
            <a:ext cx="11559209"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orbel"/>
                <a:ea typeface="Corbel"/>
                <a:cs typeface="Corbel"/>
                <a:sym typeface="Corbel"/>
              </a:rPr>
              <a:t>L’ergonomie</a:t>
            </a:r>
            <a:endParaRPr sz="3200" b="1" i="0" u="none" strike="noStrike" cap="none">
              <a:solidFill>
                <a:schemeClr val="dk1"/>
              </a:solidFill>
              <a:latin typeface="Corbel"/>
              <a:ea typeface="Corbel"/>
              <a:cs typeface="Corbel"/>
              <a:sym typeface="Corbel"/>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orbel"/>
              <a:ea typeface="Corbel"/>
              <a:cs typeface="Corbel"/>
              <a:sym typeface="Corbe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grpSp>
        <p:nvGrpSpPr>
          <p:cNvPr id="231" name="Google Shape;231;p18"/>
          <p:cNvGrpSpPr/>
          <p:nvPr/>
        </p:nvGrpSpPr>
        <p:grpSpPr>
          <a:xfrm>
            <a:off x="0" y="-27077"/>
            <a:ext cx="12198786" cy="6918331"/>
            <a:chOff x="0" y="-27077"/>
            <a:chExt cx="12198786" cy="6918331"/>
          </a:xfrm>
        </p:grpSpPr>
        <p:sp>
          <p:nvSpPr>
            <p:cNvPr id="232" name="Google Shape;232;p18"/>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233" name="Google Shape;233;p18"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234" name="Google Shape;234;p18"/>
            <p:cNvGrpSpPr/>
            <p:nvPr/>
          </p:nvGrpSpPr>
          <p:grpSpPr>
            <a:xfrm>
              <a:off x="0" y="-27077"/>
              <a:ext cx="12198786" cy="1184348"/>
              <a:chOff x="0" y="-27077"/>
              <a:chExt cx="12198786" cy="1184348"/>
            </a:xfrm>
          </p:grpSpPr>
          <p:sp>
            <p:nvSpPr>
              <p:cNvPr id="235" name="Google Shape;235;p18"/>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36" name="Google Shape;236;p18"/>
              <p:cNvGrpSpPr/>
              <p:nvPr/>
            </p:nvGrpSpPr>
            <p:grpSpPr>
              <a:xfrm>
                <a:off x="65317" y="-27077"/>
                <a:ext cx="12053972" cy="665861"/>
                <a:chOff x="65317" y="-27077"/>
                <a:chExt cx="12053972" cy="665861"/>
              </a:xfrm>
            </p:grpSpPr>
            <p:pic>
              <p:nvPicPr>
                <p:cNvPr id="237" name="Google Shape;237;p18"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238" name="Google Shape;238;p18"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239" name="Google Shape;239;p18"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240" name="Google Shape;240;p18"/>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241" name="Google Shape;241;p18"/>
            <p:cNvGrpSpPr/>
            <p:nvPr/>
          </p:nvGrpSpPr>
          <p:grpSpPr>
            <a:xfrm>
              <a:off x="0" y="6480854"/>
              <a:ext cx="12198785" cy="410400"/>
              <a:chOff x="0" y="6480854"/>
              <a:chExt cx="12198785" cy="410400"/>
            </a:xfrm>
          </p:grpSpPr>
          <p:sp>
            <p:nvSpPr>
              <p:cNvPr id="242" name="Google Shape;242;p18"/>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43" name="Google Shape;243;p18"/>
              <p:cNvGrpSpPr/>
              <p:nvPr/>
            </p:nvGrpSpPr>
            <p:grpSpPr>
              <a:xfrm>
                <a:off x="0" y="6480854"/>
                <a:ext cx="12198785" cy="410400"/>
                <a:chOff x="0" y="6480855"/>
                <a:chExt cx="12198785" cy="406597"/>
              </a:xfrm>
            </p:grpSpPr>
            <p:sp>
              <p:nvSpPr>
                <p:cNvPr id="244" name="Google Shape;244;p18"/>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45" name="Google Shape;245;p18"/>
                <p:cNvGrpSpPr/>
                <p:nvPr/>
              </p:nvGrpSpPr>
              <p:grpSpPr>
                <a:xfrm>
                  <a:off x="7331819" y="6511997"/>
                  <a:ext cx="4794864" cy="344314"/>
                  <a:chOff x="7331819" y="6511997"/>
                  <a:chExt cx="4794864" cy="344314"/>
                </a:xfrm>
              </p:grpSpPr>
              <p:pic>
                <p:nvPicPr>
                  <p:cNvPr id="246" name="Google Shape;246;p18"/>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247" name="Google Shape;247;p18"/>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248" name="Google Shape;248;p18"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249" name="Google Shape;249;p18"/>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250" name="Google Shape;250;p18"/>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251" name="Google Shape;251;p18"/>
          <p:cNvSpPr txBox="1"/>
          <p:nvPr/>
        </p:nvSpPr>
        <p:spPr>
          <a:xfrm>
            <a:off x="0" y="728969"/>
            <a:ext cx="12198786"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orbel"/>
                <a:ea typeface="Corbel"/>
                <a:cs typeface="Corbel"/>
                <a:sym typeface="Corbel"/>
              </a:rPr>
              <a:t>Définition et Enjeux</a:t>
            </a:r>
            <a:endParaRPr sz="1400" b="1" i="1" u="none" strike="noStrike" cap="none">
              <a:solidFill>
                <a:srgbClr val="FFFFFF"/>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orbel"/>
              <a:ea typeface="Corbel"/>
              <a:cs typeface="Corbel"/>
              <a:sym typeface="Corbel"/>
            </a:endParaRPr>
          </a:p>
        </p:txBody>
      </p:sp>
      <p:sp>
        <p:nvSpPr>
          <p:cNvPr id="252" name="Google Shape;252;p18"/>
          <p:cNvSpPr/>
          <p:nvPr/>
        </p:nvSpPr>
        <p:spPr>
          <a:xfrm>
            <a:off x="399386" y="2088573"/>
            <a:ext cx="11477423" cy="48885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800"/>
              <a:buFont typeface="Arial"/>
              <a:buNone/>
            </a:pPr>
            <a:r>
              <a:rPr lang="fr-FR" sz="2800" b="0" i="0" u="none" strike="noStrike" cap="none">
                <a:solidFill>
                  <a:schemeClr val="dk1"/>
                </a:solidFill>
                <a:latin typeface="Calibri"/>
                <a:ea typeface="Calibri"/>
                <a:cs typeface="Calibri"/>
                <a:sym typeface="Calibri"/>
              </a:rPr>
              <a:t>Qu’est-ce que c’est le maquettage ?</a:t>
            </a:r>
            <a:endParaRPr/>
          </a:p>
          <a:p>
            <a:pPr marL="0" marR="0" lvl="0" indent="0" algn="l" rtl="0">
              <a:lnSpc>
                <a:spcPct val="107000"/>
              </a:lnSpc>
              <a:spcBef>
                <a:spcPts val="0"/>
              </a:spcBef>
              <a:spcAft>
                <a:spcPts val="0"/>
              </a:spcAft>
              <a:buClr>
                <a:schemeClr val="dk1"/>
              </a:buClr>
              <a:buSzPts val="2800"/>
              <a:buFont typeface="Arial"/>
              <a:buNone/>
            </a:pPr>
            <a:r>
              <a:rPr lang="fr-FR" sz="2800" b="0" i="0" u="none" strike="noStrike" cap="none">
                <a:solidFill>
                  <a:schemeClr val="dk1"/>
                </a:solidFill>
                <a:latin typeface="Calibri"/>
                <a:ea typeface="Calibri"/>
                <a:cs typeface="Calibri"/>
                <a:sym typeface="Calibri"/>
              </a:rPr>
              <a:t>Le maquettage est un moyen de structurer proprement est clairement étape par étape la forme que doit avoir un site. Il est la représentation théorique mais visuelle de ce que doit donner le produit final. </a:t>
            </a:r>
            <a:endParaRPr sz="2800" b="0" i="0" u="none" strike="noStrike" cap="none">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800"/>
              <a:buFont typeface="Arial"/>
              <a:buNone/>
            </a:pPr>
            <a:r>
              <a:rPr lang="fr-FR" sz="2800" b="0" i="0" u="none" strike="noStrike" cap="none">
                <a:solidFill>
                  <a:schemeClr val="dk1"/>
                </a:solidFill>
                <a:latin typeface="Calibri"/>
                <a:ea typeface="Calibri"/>
                <a:cs typeface="Calibri"/>
                <a:sym typeface="Calibri"/>
              </a:rPr>
              <a:t>Par conséquent, le maquettage doit être établi pendant la conception du cahier des charges puisque ce dernier fait office de contrat entre votre entreprise et le client. </a:t>
            </a:r>
            <a:endParaRPr sz="2800" b="0" i="0" u="none" strike="noStrike" cap="none">
              <a:solidFill>
                <a:schemeClr val="dk1"/>
              </a:solidFill>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2800"/>
              <a:buFont typeface="Arial"/>
              <a:buNone/>
            </a:pPr>
            <a:r>
              <a:rPr lang="fr-FR" sz="2800" b="0" i="0" u="none" strike="noStrike" cap="none">
                <a:solidFill>
                  <a:schemeClr val="dk1"/>
                </a:solidFill>
                <a:latin typeface="Calibri"/>
                <a:ea typeface="Calibri"/>
                <a:cs typeface="Calibri"/>
                <a:sym typeface="Calibri"/>
              </a:rPr>
              <a:t>Il est donc très important de prendre le temps de poser les idées et de réfléchir à l’ergonomie pour avancer dans de bonnes conditions.</a:t>
            </a:r>
            <a:endParaRPr/>
          </a:p>
          <a:p>
            <a:pPr marL="0" marR="0" lvl="0" indent="0" algn="l" rtl="0">
              <a:lnSpc>
                <a:spcPct val="100000"/>
              </a:lnSpc>
              <a:spcBef>
                <a:spcPts val="800"/>
              </a:spcBef>
              <a:spcAft>
                <a:spcPts val="0"/>
              </a:spcAft>
              <a:buClr>
                <a:srgbClr val="000000"/>
              </a:buClr>
              <a:buSzPts val="2400"/>
              <a:buFont typeface="Arial"/>
              <a:buNone/>
            </a:pPr>
            <a:endParaRPr sz="2400" b="1" i="0" u="none" strike="noStrike" cap="none">
              <a:solidFill>
                <a:schemeClr val="dk1"/>
              </a:solidFill>
              <a:latin typeface="Corbel"/>
              <a:ea typeface="Corbel"/>
              <a:cs typeface="Corbel"/>
              <a:sym typeface="Corbel"/>
            </a:endParaRPr>
          </a:p>
        </p:txBody>
      </p:sp>
      <p:sp>
        <p:nvSpPr>
          <p:cNvPr id="253" name="Google Shape;253;p18"/>
          <p:cNvSpPr/>
          <p:nvPr/>
        </p:nvSpPr>
        <p:spPr>
          <a:xfrm>
            <a:off x="399386" y="1362461"/>
            <a:ext cx="11559209"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orbel"/>
                <a:ea typeface="Corbel"/>
                <a:cs typeface="Corbel"/>
                <a:sym typeface="Corbel"/>
              </a:rPr>
              <a:t>Pourquoi et quand maquetter</a:t>
            </a:r>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orbel"/>
              <a:ea typeface="Corbel"/>
              <a:cs typeface="Corbel"/>
              <a:sym typeface="Corbe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grpSp>
        <p:nvGrpSpPr>
          <p:cNvPr id="259" name="Google Shape;259;p19"/>
          <p:cNvGrpSpPr/>
          <p:nvPr/>
        </p:nvGrpSpPr>
        <p:grpSpPr>
          <a:xfrm>
            <a:off x="0" y="-27077"/>
            <a:ext cx="12198786" cy="6918331"/>
            <a:chOff x="0" y="-27077"/>
            <a:chExt cx="12198786" cy="6918331"/>
          </a:xfrm>
        </p:grpSpPr>
        <p:sp>
          <p:nvSpPr>
            <p:cNvPr id="260" name="Google Shape;260;p19"/>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261" name="Google Shape;261;p19"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262" name="Google Shape;262;p19"/>
            <p:cNvGrpSpPr/>
            <p:nvPr/>
          </p:nvGrpSpPr>
          <p:grpSpPr>
            <a:xfrm>
              <a:off x="0" y="-27077"/>
              <a:ext cx="12198786" cy="1184348"/>
              <a:chOff x="0" y="-27077"/>
              <a:chExt cx="12198786" cy="1184348"/>
            </a:xfrm>
          </p:grpSpPr>
          <p:sp>
            <p:nvSpPr>
              <p:cNvPr id="263" name="Google Shape;263;p19"/>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64" name="Google Shape;264;p19"/>
              <p:cNvGrpSpPr/>
              <p:nvPr/>
            </p:nvGrpSpPr>
            <p:grpSpPr>
              <a:xfrm>
                <a:off x="65317" y="-27077"/>
                <a:ext cx="12053972" cy="665861"/>
                <a:chOff x="65317" y="-27077"/>
                <a:chExt cx="12053972" cy="665861"/>
              </a:xfrm>
            </p:grpSpPr>
            <p:pic>
              <p:nvPicPr>
                <p:cNvPr id="265" name="Google Shape;265;p19"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266" name="Google Shape;266;p19"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267" name="Google Shape;267;p19"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268" name="Google Shape;268;p19"/>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269" name="Google Shape;269;p19"/>
            <p:cNvGrpSpPr/>
            <p:nvPr/>
          </p:nvGrpSpPr>
          <p:grpSpPr>
            <a:xfrm>
              <a:off x="0" y="6480854"/>
              <a:ext cx="12198785" cy="410400"/>
              <a:chOff x="0" y="6480854"/>
              <a:chExt cx="12198785" cy="410400"/>
            </a:xfrm>
          </p:grpSpPr>
          <p:sp>
            <p:nvSpPr>
              <p:cNvPr id="270" name="Google Shape;270;p19"/>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71" name="Google Shape;271;p19"/>
              <p:cNvGrpSpPr/>
              <p:nvPr/>
            </p:nvGrpSpPr>
            <p:grpSpPr>
              <a:xfrm>
                <a:off x="0" y="6480854"/>
                <a:ext cx="12198785" cy="410400"/>
                <a:chOff x="0" y="6480855"/>
                <a:chExt cx="12198785" cy="406597"/>
              </a:xfrm>
            </p:grpSpPr>
            <p:sp>
              <p:nvSpPr>
                <p:cNvPr id="272" name="Google Shape;272;p19"/>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73" name="Google Shape;273;p19"/>
                <p:cNvGrpSpPr/>
                <p:nvPr/>
              </p:nvGrpSpPr>
              <p:grpSpPr>
                <a:xfrm>
                  <a:off x="7331819" y="6511997"/>
                  <a:ext cx="4794864" cy="344314"/>
                  <a:chOff x="7331819" y="6511997"/>
                  <a:chExt cx="4794864" cy="344314"/>
                </a:xfrm>
              </p:grpSpPr>
              <p:pic>
                <p:nvPicPr>
                  <p:cNvPr id="274" name="Google Shape;274;p19"/>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275" name="Google Shape;275;p19"/>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276" name="Google Shape;276;p19"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277" name="Google Shape;277;p19"/>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278" name="Google Shape;278;p19"/>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279" name="Google Shape;279;p19"/>
          <p:cNvSpPr txBox="1"/>
          <p:nvPr/>
        </p:nvSpPr>
        <p:spPr>
          <a:xfrm>
            <a:off x="0" y="728969"/>
            <a:ext cx="12198786"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orbel"/>
                <a:ea typeface="Corbel"/>
                <a:cs typeface="Corbel"/>
                <a:sym typeface="Corbel"/>
              </a:rPr>
              <a:t>Définition et Enjeux</a:t>
            </a:r>
            <a:endParaRPr sz="1400" b="1" i="1" u="none" strike="noStrike" cap="none">
              <a:solidFill>
                <a:srgbClr val="FFFFFF"/>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orbel"/>
              <a:ea typeface="Corbel"/>
              <a:cs typeface="Corbel"/>
              <a:sym typeface="Corbel"/>
            </a:endParaRPr>
          </a:p>
        </p:txBody>
      </p:sp>
      <p:sp>
        <p:nvSpPr>
          <p:cNvPr id="280" name="Google Shape;280;p19"/>
          <p:cNvSpPr/>
          <p:nvPr/>
        </p:nvSpPr>
        <p:spPr>
          <a:xfrm>
            <a:off x="519545" y="2078183"/>
            <a:ext cx="11599744" cy="44012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800"/>
              <a:buFont typeface="Arial"/>
              <a:buNone/>
            </a:pPr>
            <a:r>
              <a:rPr lang="fr-FR" sz="2800" b="0" i="0" u="none" strike="noStrike" cap="none">
                <a:solidFill>
                  <a:schemeClr val="dk1"/>
                </a:solidFill>
                <a:latin typeface="Calibri"/>
                <a:ea typeface="Calibri"/>
                <a:cs typeface="Calibri"/>
                <a:sym typeface="Calibri"/>
              </a:rPr>
              <a:t>Pour créer vos maquettes, vous pouvez utiliser différents logiciels comme par exemple :</a:t>
            </a:r>
            <a:endParaRPr/>
          </a:p>
          <a:p>
            <a:pPr marL="457200" marR="0" lvl="0" indent="-457200" algn="l" rtl="0">
              <a:lnSpc>
                <a:spcPct val="100000"/>
              </a:lnSpc>
              <a:spcBef>
                <a:spcPts val="0"/>
              </a:spcBef>
              <a:spcAft>
                <a:spcPts val="0"/>
              </a:spcAft>
              <a:buClr>
                <a:schemeClr val="dk1"/>
              </a:buClr>
              <a:buSzPts val="2800"/>
              <a:buFont typeface="Arial"/>
              <a:buChar char="•"/>
            </a:pPr>
            <a:r>
              <a:rPr lang="fr-FR" sz="2800" b="0" i="0" u="none" strike="noStrike" cap="none">
                <a:solidFill>
                  <a:schemeClr val="dk1"/>
                </a:solidFill>
                <a:latin typeface="Calibri"/>
                <a:ea typeface="Calibri"/>
                <a:cs typeface="Calibri"/>
                <a:sym typeface="Calibri"/>
              </a:rPr>
              <a:t>Pencil </a:t>
            </a:r>
            <a:endParaRPr/>
          </a:p>
          <a:p>
            <a:pPr marL="457200" marR="0" lvl="0" indent="-457200" algn="l" rtl="0">
              <a:lnSpc>
                <a:spcPct val="100000"/>
              </a:lnSpc>
              <a:spcBef>
                <a:spcPts val="0"/>
              </a:spcBef>
              <a:spcAft>
                <a:spcPts val="0"/>
              </a:spcAft>
              <a:buClr>
                <a:schemeClr val="dk1"/>
              </a:buClr>
              <a:buSzPts val="2800"/>
              <a:buFont typeface="Arial"/>
              <a:buChar char="•"/>
            </a:pPr>
            <a:r>
              <a:rPr lang="fr-FR" sz="2800" b="0" i="0" u="none" strike="noStrike" cap="none">
                <a:solidFill>
                  <a:schemeClr val="dk1"/>
                </a:solidFill>
                <a:latin typeface="Calibri"/>
                <a:ea typeface="Calibri"/>
                <a:cs typeface="Calibri"/>
                <a:sym typeface="Calibri"/>
              </a:rPr>
              <a:t>Balsamiq </a:t>
            </a:r>
            <a:endParaRPr/>
          </a:p>
          <a:p>
            <a:pPr marL="457200" marR="0" lvl="0" indent="-457200" algn="l" rtl="0">
              <a:lnSpc>
                <a:spcPct val="100000"/>
              </a:lnSpc>
              <a:spcBef>
                <a:spcPts val="0"/>
              </a:spcBef>
              <a:spcAft>
                <a:spcPts val="0"/>
              </a:spcAft>
              <a:buClr>
                <a:schemeClr val="dk1"/>
              </a:buClr>
              <a:buSzPts val="2800"/>
              <a:buFont typeface="Arial"/>
              <a:buChar char="•"/>
            </a:pPr>
            <a:r>
              <a:rPr lang="fr-FR" sz="2800" b="0" i="0" u="none" strike="noStrike" cap="none">
                <a:solidFill>
                  <a:schemeClr val="dk1"/>
                </a:solidFill>
                <a:latin typeface="Calibri"/>
                <a:ea typeface="Calibri"/>
                <a:cs typeface="Calibri"/>
                <a:sym typeface="Calibri"/>
              </a:rPr>
              <a:t>Photoshop</a:t>
            </a:r>
            <a:endParaRPr/>
          </a:p>
          <a:p>
            <a:pPr marL="457200" marR="0" lvl="0" indent="-457200" algn="l" rtl="0">
              <a:lnSpc>
                <a:spcPct val="100000"/>
              </a:lnSpc>
              <a:spcBef>
                <a:spcPts val="0"/>
              </a:spcBef>
              <a:spcAft>
                <a:spcPts val="0"/>
              </a:spcAft>
              <a:buClr>
                <a:schemeClr val="dk1"/>
              </a:buClr>
              <a:buSzPts val="2800"/>
              <a:buFont typeface="Arial"/>
              <a:buChar char="•"/>
            </a:pPr>
            <a:r>
              <a:rPr lang="fr-FR" sz="2800" b="0" i="0" u="none" strike="noStrike" cap="none">
                <a:solidFill>
                  <a:schemeClr val="dk1"/>
                </a:solidFill>
                <a:latin typeface="Calibri"/>
                <a:ea typeface="Calibri"/>
                <a:cs typeface="Calibri"/>
                <a:sym typeface="Calibri"/>
              </a:rPr>
              <a:t>Gimp</a:t>
            </a:r>
            <a:endParaRPr sz="2800" b="0" i="0" u="none" strike="noStrike" cap="none">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chemeClr val="dk1"/>
              </a:buClr>
              <a:buSzPts val="2800"/>
              <a:buFont typeface="Arial"/>
              <a:buChar char="•"/>
            </a:pPr>
            <a:r>
              <a:rPr lang="fr-FR" sz="2800" b="0" i="0" u="none" strike="noStrike" cap="none">
                <a:solidFill>
                  <a:schemeClr val="dk1"/>
                </a:solidFill>
                <a:latin typeface="Calibri"/>
                <a:ea typeface="Calibri"/>
                <a:cs typeface="Calibri"/>
                <a:sym typeface="Calibri"/>
              </a:rPr>
              <a:t>Invision </a:t>
            </a:r>
            <a:endParaRPr/>
          </a:p>
          <a:p>
            <a:pPr marL="457200" marR="0" lvl="0" indent="-457200" algn="l" rtl="0">
              <a:lnSpc>
                <a:spcPct val="100000"/>
              </a:lnSpc>
              <a:spcBef>
                <a:spcPts val="0"/>
              </a:spcBef>
              <a:spcAft>
                <a:spcPts val="0"/>
              </a:spcAft>
              <a:buClr>
                <a:schemeClr val="dk1"/>
              </a:buClr>
              <a:buSzPts val="2800"/>
              <a:buFont typeface="Arial"/>
              <a:buChar char="•"/>
            </a:pPr>
            <a:r>
              <a:rPr lang="fr-FR" sz="2800" b="0" i="0" u="none" strike="noStrike" cap="none">
                <a:solidFill>
                  <a:schemeClr val="dk1"/>
                </a:solidFill>
                <a:latin typeface="Calibri"/>
                <a:ea typeface="Calibri"/>
                <a:cs typeface="Calibri"/>
                <a:sym typeface="Calibri"/>
              </a:rPr>
              <a:t>Adobe XD </a:t>
            </a:r>
            <a:endParaRPr/>
          </a:p>
          <a:p>
            <a:pPr marL="457200" marR="0" lvl="0" indent="-457200" algn="l" rtl="0">
              <a:lnSpc>
                <a:spcPct val="100000"/>
              </a:lnSpc>
              <a:spcBef>
                <a:spcPts val="0"/>
              </a:spcBef>
              <a:spcAft>
                <a:spcPts val="0"/>
              </a:spcAft>
              <a:buClr>
                <a:schemeClr val="dk1"/>
              </a:buClr>
              <a:buSzPts val="2800"/>
              <a:buFont typeface="Arial"/>
              <a:buChar char="•"/>
            </a:pPr>
            <a:r>
              <a:rPr lang="fr-FR" sz="2800" b="0" i="0" u="none" strike="noStrike" cap="none">
                <a:solidFill>
                  <a:schemeClr val="dk1"/>
                </a:solidFill>
                <a:latin typeface="Calibri"/>
                <a:ea typeface="Calibri"/>
                <a:cs typeface="Calibri"/>
                <a:sym typeface="Calibri"/>
              </a:rPr>
              <a:t>PowerPoint</a:t>
            </a:r>
            <a:endParaRPr/>
          </a:p>
          <a:p>
            <a:pPr marL="457200" marR="0" lvl="0" indent="-457200" algn="l" rtl="0">
              <a:lnSpc>
                <a:spcPct val="100000"/>
              </a:lnSpc>
              <a:spcBef>
                <a:spcPts val="0"/>
              </a:spcBef>
              <a:spcAft>
                <a:spcPts val="0"/>
              </a:spcAft>
              <a:buClr>
                <a:schemeClr val="dk1"/>
              </a:buClr>
              <a:buSzPts val="2800"/>
              <a:buFont typeface="Arial"/>
              <a:buChar char="•"/>
            </a:pPr>
            <a:r>
              <a:rPr lang="fr-FR" sz="2800" b="0" i="0" u="none" strike="noStrike" cap="none">
                <a:solidFill>
                  <a:schemeClr val="dk1"/>
                </a:solidFill>
                <a:latin typeface="Calibri"/>
                <a:ea typeface="Calibri"/>
                <a:cs typeface="Calibri"/>
                <a:sym typeface="Calibri"/>
              </a:rPr>
              <a:t>Mockflow(site)</a:t>
            </a:r>
            <a:endParaRPr/>
          </a:p>
        </p:txBody>
      </p:sp>
      <p:sp>
        <p:nvSpPr>
          <p:cNvPr id="281" name="Google Shape;281;p19"/>
          <p:cNvSpPr/>
          <p:nvPr/>
        </p:nvSpPr>
        <p:spPr>
          <a:xfrm>
            <a:off x="399386" y="1362461"/>
            <a:ext cx="11735524"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 Les outils pour le maquettage</a:t>
            </a:r>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orbel"/>
              <a:ea typeface="Corbel"/>
              <a:cs typeface="Corbel"/>
              <a:sym typeface="Corbe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grpSp>
        <p:nvGrpSpPr>
          <p:cNvPr id="287" name="Google Shape;287;p20"/>
          <p:cNvGrpSpPr/>
          <p:nvPr/>
        </p:nvGrpSpPr>
        <p:grpSpPr>
          <a:xfrm>
            <a:off x="0" y="-27077"/>
            <a:ext cx="12198786" cy="6918331"/>
            <a:chOff x="0" y="-27077"/>
            <a:chExt cx="12198786" cy="6918331"/>
          </a:xfrm>
        </p:grpSpPr>
        <p:sp>
          <p:nvSpPr>
            <p:cNvPr id="288" name="Google Shape;288;p20"/>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289" name="Google Shape;289;p20"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290" name="Google Shape;290;p20"/>
            <p:cNvGrpSpPr/>
            <p:nvPr/>
          </p:nvGrpSpPr>
          <p:grpSpPr>
            <a:xfrm>
              <a:off x="0" y="-27077"/>
              <a:ext cx="12198786" cy="1184348"/>
              <a:chOff x="0" y="-27077"/>
              <a:chExt cx="12198786" cy="1184348"/>
            </a:xfrm>
          </p:grpSpPr>
          <p:sp>
            <p:nvSpPr>
              <p:cNvPr id="291" name="Google Shape;291;p20"/>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92" name="Google Shape;292;p20"/>
              <p:cNvGrpSpPr/>
              <p:nvPr/>
            </p:nvGrpSpPr>
            <p:grpSpPr>
              <a:xfrm>
                <a:off x="65317" y="-27077"/>
                <a:ext cx="12053972" cy="665861"/>
                <a:chOff x="65317" y="-27077"/>
                <a:chExt cx="12053972" cy="665861"/>
              </a:xfrm>
            </p:grpSpPr>
            <p:pic>
              <p:nvPicPr>
                <p:cNvPr id="293" name="Google Shape;293;p20"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294" name="Google Shape;294;p20"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295" name="Google Shape;295;p20"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296" name="Google Shape;296;p20"/>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297" name="Google Shape;297;p20"/>
            <p:cNvGrpSpPr/>
            <p:nvPr/>
          </p:nvGrpSpPr>
          <p:grpSpPr>
            <a:xfrm>
              <a:off x="0" y="6480854"/>
              <a:ext cx="12198785" cy="410400"/>
              <a:chOff x="0" y="6480854"/>
              <a:chExt cx="12198785" cy="410400"/>
            </a:xfrm>
          </p:grpSpPr>
          <p:sp>
            <p:nvSpPr>
              <p:cNvPr id="298" name="Google Shape;298;p20"/>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99" name="Google Shape;299;p20"/>
              <p:cNvGrpSpPr/>
              <p:nvPr/>
            </p:nvGrpSpPr>
            <p:grpSpPr>
              <a:xfrm>
                <a:off x="0" y="6480854"/>
                <a:ext cx="12198785" cy="410400"/>
                <a:chOff x="0" y="6480855"/>
                <a:chExt cx="12198785" cy="406597"/>
              </a:xfrm>
            </p:grpSpPr>
            <p:sp>
              <p:nvSpPr>
                <p:cNvPr id="300" name="Google Shape;300;p20"/>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1" name="Google Shape;301;p20"/>
                <p:cNvGrpSpPr/>
                <p:nvPr/>
              </p:nvGrpSpPr>
              <p:grpSpPr>
                <a:xfrm>
                  <a:off x="7331819" y="6511997"/>
                  <a:ext cx="4794864" cy="344314"/>
                  <a:chOff x="7331819" y="6511997"/>
                  <a:chExt cx="4794864" cy="344314"/>
                </a:xfrm>
              </p:grpSpPr>
              <p:pic>
                <p:nvPicPr>
                  <p:cNvPr id="302" name="Google Shape;302;p20"/>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303" name="Google Shape;303;p20"/>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304" name="Google Shape;304;p20"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305" name="Google Shape;305;p20"/>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306" name="Google Shape;306;p20"/>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307" name="Google Shape;307;p20"/>
          <p:cNvSpPr txBox="1"/>
          <p:nvPr/>
        </p:nvSpPr>
        <p:spPr>
          <a:xfrm>
            <a:off x="0" y="728969"/>
            <a:ext cx="12198786"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orbel"/>
                <a:ea typeface="Corbel"/>
                <a:cs typeface="Corbel"/>
                <a:sym typeface="Corbel"/>
              </a:rPr>
              <a:t>Définition et Enjeux</a:t>
            </a:r>
            <a:endParaRPr sz="1400" b="1" i="1" u="none" strike="noStrike" cap="none">
              <a:solidFill>
                <a:srgbClr val="FFFFFF"/>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orbel"/>
              <a:ea typeface="Corbel"/>
              <a:cs typeface="Corbel"/>
              <a:sym typeface="Corbel"/>
            </a:endParaRPr>
          </a:p>
        </p:txBody>
      </p:sp>
      <p:sp>
        <p:nvSpPr>
          <p:cNvPr id="308" name="Google Shape;308;p20"/>
          <p:cNvSpPr/>
          <p:nvPr/>
        </p:nvSpPr>
        <p:spPr>
          <a:xfrm>
            <a:off x="399386" y="1280831"/>
            <a:ext cx="11559209"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 </a:t>
            </a:r>
            <a:r>
              <a:rPr lang="fr-FR" sz="3200" b="1" i="0" u="none" strike="noStrike" cap="none">
                <a:solidFill>
                  <a:schemeClr val="dk1"/>
                </a:solidFill>
                <a:latin typeface="Corbel"/>
                <a:ea typeface="Corbel"/>
                <a:cs typeface="Corbel"/>
                <a:sym typeface="Corbel"/>
              </a:rPr>
              <a:t>Quelques exemples de maquette</a:t>
            </a:r>
            <a:endParaRPr sz="3200" b="1"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orbel"/>
              <a:ea typeface="Corbel"/>
              <a:cs typeface="Corbel"/>
              <a:sym typeface="Corbel"/>
            </a:endParaRPr>
          </a:p>
        </p:txBody>
      </p:sp>
      <p:pic>
        <p:nvPicPr>
          <p:cNvPr id="309" name="Google Shape;309;p20"/>
          <p:cNvPicPr preferRelativeResize="0"/>
          <p:nvPr/>
        </p:nvPicPr>
        <p:blipFill rotWithShape="1">
          <a:blip r:embed="rId13">
            <a:alphaModFix/>
          </a:blip>
          <a:srcRect/>
          <a:stretch/>
        </p:blipFill>
        <p:spPr>
          <a:xfrm>
            <a:off x="4361749" y="1979100"/>
            <a:ext cx="6933169" cy="4431901"/>
          </a:xfrm>
          <a:prstGeom prst="rect">
            <a:avLst/>
          </a:prstGeom>
          <a:noFill/>
          <a:ln>
            <a:noFill/>
          </a:ln>
        </p:spPr>
      </p:pic>
      <p:pic>
        <p:nvPicPr>
          <p:cNvPr id="310" name="Google Shape;310;p20"/>
          <p:cNvPicPr preferRelativeResize="0"/>
          <p:nvPr/>
        </p:nvPicPr>
        <p:blipFill rotWithShape="1">
          <a:blip r:embed="rId14">
            <a:alphaModFix/>
          </a:blip>
          <a:srcRect/>
          <a:stretch/>
        </p:blipFill>
        <p:spPr>
          <a:xfrm>
            <a:off x="770482" y="1979100"/>
            <a:ext cx="2292208" cy="446478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grpSp>
        <p:nvGrpSpPr>
          <p:cNvPr id="316" name="Google Shape;316;p21"/>
          <p:cNvGrpSpPr/>
          <p:nvPr/>
        </p:nvGrpSpPr>
        <p:grpSpPr>
          <a:xfrm>
            <a:off x="0" y="-27077"/>
            <a:ext cx="12198786" cy="6918331"/>
            <a:chOff x="0" y="-27077"/>
            <a:chExt cx="12198786" cy="6918331"/>
          </a:xfrm>
        </p:grpSpPr>
        <p:sp>
          <p:nvSpPr>
            <p:cNvPr id="317" name="Google Shape;317;p21"/>
            <p:cNvSpPr txBox="1"/>
            <p:nvPr/>
          </p:nvSpPr>
          <p:spPr>
            <a:xfrm>
              <a:off x="3398433" y="6561042"/>
              <a:ext cx="415188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fr-FR" sz="1000" b="1" i="0" u="none" strike="noStrike" cap="none">
                  <a:solidFill>
                    <a:srgbClr val="3F3F3F"/>
                  </a:solidFill>
                  <a:latin typeface="Calibri"/>
                  <a:ea typeface="Calibri"/>
                  <a:cs typeface="Calibri"/>
                  <a:sym typeface="Calibri"/>
                </a:rPr>
                <a:t>Suivez-nous…         www.linkedin.com/school/adrarnumerique</a:t>
              </a:r>
              <a:endParaRPr sz="1400" b="0" i="0" u="none" strike="noStrike" cap="none">
                <a:solidFill>
                  <a:srgbClr val="000000"/>
                </a:solidFill>
                <a:latin typeface="Arial"/>
                <a:ea typeface="Arial"/>
                <a:cs typeface="Arial"/>
                <a:sym typeface="Arial"/>
              </a:endParaRPr>
            </a:p>
          </p:txBody>
        </p:sp>
        <p:pic>
          <p:nvPicPr>
            <p:cNvPr id="318" name="Google Shape;318;p21" descr="logo-linkedin.png"/>
            <p:cNvPicPr preferRelativeResize="0"/>
            <p:nvPr/>
          </p:nvPicPr>
          <p:blipFill rotWithShape="1">
            <a:blip r:embed="rId3">
              <a:alphaModFix/>
            </a:blip>
            <a:srcRect/>
            <a:stretch/>
          </p:blipFill>
          <p:spPr>
            <a:xfrm>
              <a:off x="4217989" y="6599466"/>
              <a:ext cx="169371" cy="169371"/>
            </a:xfrm>
            <a:prstGeom prst="rect">
              <a:avLst/>
            </a:prstGeom>
            <a:noFill/>
            <a:ln>
              <a:noFill/>
            </a:ln>
          </p:spPr>
        </p:pic>
        <p:grpSp>
          <p:nvGrpSpPr>
            <p:cNvPr id="319" name="Google Shape;319;p21"/>
            <p:cNvGrpSpPr/>
            <p:nvPr/>
          </p:nvGrpSpPr>
          <p:grpSpPr>
            <a:xfrm>
              <a:off x="0" y="-27077"/>
              <a:ext cx="12198786" cy="1184348"/>
              <a:chOff x="0" y="-27077"/>
              <a:chExt cx="12198786" cy="1184348"/>
            </a:xfrm>
          </p:grpSpPr>
          <p:sp>
            <p:nvSpPr>
              <p:cNvPr id="320" name="Google Shape;320;p21"/>
              <p:cNvSpPr/>
              <p:nvPr/>
            </p:nvSpPr>
            <p:spPr>
              <a:xfrm>
                <a:off x="0" y="675503"/>
                <a:ext cx="12198786" cy="478582"/>
              </a:xfrm>
              <a:prstGeom prst="rect">
                <a:avLst/>
              </a:prstGeom>
              <a:solidFill>
                <a:srgbClr val="C80305"/>
              </a:solidFill>
              <a:ln w="12700" cap="flat" cmpd="sng">
                <a:solidFill>
                  <a:srgbClr val="C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21" name="Google Shape;321;p21"/>
              <p:cNvGrpSpPr/>
              <p:nvPr/>
            </p:nvGrpSpPr>
            <p:grpSpPr>
              <a:xfrm>
                <a:off x="65317" y="-27077"/>
                <a:ext cx="12053972" cy="665861"/>
                <a:chOff x="65317" y="-27077"/>
                <a:chExt cx="12053972" cy="665861"/>
              </a:xfrm>
            </p:grpSpPr>
            <p:pic>
              <p:nvPicPr>
                <p:cNvPr id="322" name="Google Shape;322;p21" descr="bien plus.jpg"/>
                <p:cNvPicPr preferRelativeResize="0"/>
                <p:nvPr/>
              </p:nvPicPr>
              <p:blipFill rotWithShape="1">
                <a:blip r:embed="rId4">
                  <a:alphaModFix/>
                </a:blip>
                <a:srcRect/>
                <a:stretch/>
              </p:blipFill>
              <p:spPr>
                <a:xfrm>
                  <a:off x="10218678" y="158457"/>
                  <a:ext cx="1289328" cy="364658"/>
                </a:xfrm>
                <a:prstGeom prst="rect">
                  <a:avLst/>
                </a:prstGeom>
                <a:noFill/>
                <a:ln>
                  <a:noFill/>
                </a:ln>
              </p:spPr>
            </p:pic>
            <p:pic>
              <p:nvPicPr>
                <p:cNvPr id="323" name="Google Shape;323;p21" descr="LOGO ADRAR 300dpi.jpg"/>
                <p:cNvPicPr preferRelativeResize="0"/>
                <p:nvPr/>
              </p:nvPicPr>
              <p:blipFill rotWithShape="1">
                <a:blip r:embed="rId5">
                  <a:alphaModFix/>
                </a:blip>
                <a:srcRect/>
                <a:stretch/>
              </p:blipFill>
              <p:spPr>
                <a:xfrm>
                  <a:off x="11687028" y="43925"/>
                  <a:ext cx="432261" cy="574815"/>
                </a:xfrm>
                <a:prstGeom prst="rect">
                  <a:avLst/>
                </a:prstGeom>
                <a:noFill/>
                <a:ln>
                  <a:noFill/>
                </a:ln>
              </p:spPr>
            </p:pic>
            <p:pic>
              <p:nvPicPr>
                <p:cNvPr id="324" name="Google Shape;324;p21" descr="Une image contenant texte, signe&#10;&#10;Description générée automatiquement"/>
                <p:cNvPicPr preferRelativeResize="0"/>
                <p:nvPr/>
              </p:nvPicPr>
              <p:blipFill rotWithShape="1">
                <a:blip r:embed="rId6">
                  <a:alphaModFix/>
                </a:blip>
                <a:srcRect/>
                <a:stretch/>
              </p:blipFill>
              <p:spPr>
                <a:xfrm>
                  <a:off x="65317" y="-27077"/>
                  <a:ext cx="2275425" cy="665861"/>
                </a:xfrm>
                <a:prstGeom prst="rect">
                  <a:avLst/>
                </a:prstGeom>
                <a:noFill/>
                <a:ln>
                  <a:noFill/>
                </a:ln>
              </p:spPr>
            </p:pic>
          </p:grpSp>
          <p:pic>
            <p:nvPicPr>
              <p:cNvPr id="325" name="Google Shape;325;p21"/>
              <p:cNvPicPr preferRelativeResize="0"/>
              <p:nvPr/>
            </p:nvPicPr>
            <p:blipFill rotWithShape="1">
              <a:blip r:embed="rId7">
                <a:alphaModFix/>
              </a:blip>
              <a:srcRect/>
              <a:stretch/>
            </p:blipFill>
            <p:spPr>
              <a:xfrm>
                <a:off x="11660680" y="672316"/>
                <a:ext cx="484955" cy="484955"/>
              </a:xfrm>
              <a:prstGeom prst="rect">
                <a:avLst/>
              </a:prstGeom>
              <a:noFill/>
              <a:ln>
                <a:noFill/>
              </a:ln>
            </p:spPr>
          </p:pic>
        </p:grpSp>
        <p:grpSp>
          <p:nvGrpSpPr>
            <p:cNvPr id="326" name="Google Shape;326;p21"/>
            <p:cNvGrpSpPr/>
            <p:nvPr/>
          </p:nvGrpSpPr>
          <p:grpSpPr>
            <a:xfrm>
              <a:off x="0" y="6480854"/>
              <a:ext cx="12198785" cy="410400"/>
              <a:chOff x="0" y="6480854"/>
              <a:chExt cx="12198785" cy="410400"/>
            </a:xfrm>
          </p:grpSpPr>
          <p:sp>
            <p:nvSpPr>
              <p:cNvPr id="327" name="Google Shape;327;p21"/>
              <p:cNvSpPr/>
              <p:nvPr/>
            </p:nvSpPr>
            <p:spPr>
              <a:xfrm>
                <a:off x="0" y="6511996"/>
                <a:ext cx="12198785" cy="360143"/>
              </a:xfrm>
              <a:prstGeom prst="rect">
                <a:avLst/>
              </a:prstGeom>
              <a:solidFill>
                <a:srgbClr val="7F7F7F">
                  <a:alpha val="941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28" name="Google Shape;328;p21"/>
              <p:cNvGrpSpPr/>
              <p:nvPr/>
            </p:nvGrpSpPr>
            <p:grpSpPr>
              <a:xfrm>
                <a:off x="0" y="6480854"/>
                <a:ext cx="12198785" cy="410400"/>
                <a:chOff x="0" y="6480855"/>
                <a:chExt cx="12198785" cy="406597"/>
              </a:xfrm>
            </p:grpSpPr>
            <p:sp>
              <p:nvSpPr>
                <p:cNvPr id="329" name="Google Shape;329;p21"/>
                <p:cNvSpPr/>
                <p:nvPr/>
              </p:nvSpPr>
              <p:spPr>
                <a:xfrm>
                  <a:off x="0" y="6511996"/>
                  <a:ext cx="12198785" cy="3601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30" name="Google Shape;330;p21"/>
                <p:cNvGrpSpPr/>
                <p:nvPr/>
              </p:nvGrpSpPr>
              <p:grpSpPr>
                <a:xfrm>
                  <a:off x="7331819" y="6511997"/>
                  <a:ext cx="4794864" cy="344314"/>
                  <a:chOff x="7331819" y="6511997"/>
                  <a:chExt cx="4794864" cy="344314"/>
                </a:xfrm>
              </p:grpSpPr>
              <p:pic>
                <p:nvPicPr>
                  <p:cNvPr id="331" name="Google Shape;331;p21"/>
                  <p:cNvPicPr preferRelativeResize="0"/>
                  <p:nvPr/>
                </p:nvPicPr>
                <p:blipFill rotWithShape="1">
                  <a:blip r:embed="rId8">
                    <a:alphaModFix/>
                  </a:blip>
                  <a:srcRect t="67005"/>
                  <a:stretch/>
                </p:blipFill>
                <p:spPr>
                  <a:xfrm>
                    <a:off x="8695372" y="6511997"/>
                    <a:ext cx="3431311" cy="344314"/>
                  </a:xfrm>
                  <a:prstGeom prst="rect">
                    <a:avLst/>
                  </a:prstGeom>
                  <a:noFill/>
                  <a:ln>
                    <a:noFill/>
                  </a:ln>
                </p:spPr>
              </p:pic>
              <p:pic>
                <p:nvPicPr>
                  <p:cNvPr id="332" name="Google Shape;332;p21"/>
                  <p:cNvPicPr preferRelativeResize="0"/>
                  <p:nvPr/>
                </p:nvPicPr>
                <p:blipFill rotWithShape="1">
                  <a:blip r:embed="rId9">
                    <a:alphaModFix/>
                  </a:blip>
                  <a:srcRect/>
                  <a:stretch/>
                </p:blipFill>
                <p:spPr>
                  <a:xfrm>
                    <a:off x="7331819" y="6561405"/>
                    <a:ext cx="1180585" cy="267599"/>
                  </a:xfrm>
                  <a:prstGeom prst="rect">
                    <a:avLst/>
                  </a:prstGeom>
                  <a:noFill/>
                  <a:ln>
                    <a:noFill/>
                  </a:ln>
                </p:spPr>
              </p:pic>
            </p:grpSp>
            <p:pic>
              <p:nvPicPr>
                <p:cNvPr id="333" name="Google Shape;333;p21" descr="LOGO-ERN-GEN2017-1.png"/>
                <p:cNvPicPr preferRelativeResize="0"/>
                <p:nvPr/>
              </p:nvPicPr>
              <p:blipFill rotWithShape="1">
                <a:blip r:embed="rId10">
                  <a:alphaModFix/>
                </a:blip>
                <a:srcRect l="23717" r="19245"/>
                <a:stretch/>
              </p:blipFill>
              <p:spPr>
                <a:xfrm>
                  <a:off x="65317" y="6529945"/>
                  <a:ext cx="817649" cy="340538"/>
                </a:xfrm>
                <a:prstGeom prst="rect">
                  <a:avLst/>
                </a:prstGeom>
                <a:noFill/>
                <a:ln>
                  <a:noFill/>
                </a:ln>
              </p:spPr>
            </p:pic>
            <p:pic>
              <p:nvPicPr>
                <p:cNvPr id="334" name="Google Shape;334;p21"/>
                <p:cNvPicPr preferRelativeResize="0"/>
                <p:nvPr/>
              </p:nvPicPr>
              <p:blipFill rotWithShape="1">
                <a:blip r:embed="rId11">
                  <a:alphaModFix/>
                </a:blip>
                <a:srcRect l="16801" t="22888" r="16243" b="27235"/>
                <a:stretch/>
              </p:blipFill>
              <p:spPr>
                <a:xfrm>
                  <a:off x="948283" y="6480855"/>
                  <a:ext cx="818276" cy="406597"/>
                </a:xfrm>
                <a:prstGeom prst="rect">
                  <a:avLst/>
                </a:prstGeom>
                <a:noFill/>
                <a:ln>
                  <a:noFill/>
                </a:ln>
              </p:spPr>
            </p:pic>
          </p:grpSp>
          <p:pic>
            <p:nvPicPr>
              <p:cNvPr id="335" name="Google Shape;335;p21"/>
              <p:cNvPicPr preferRelativeResize="0"/>
              <p:nvPr/>
            </p:nvPicPr>
            <p:blipFill rotWithShape="1">
              <a:blip r:embed="rId12">
                <a:alphaModFix/>
              </a:blip>
              <a:srcRect t="35729" b="34658"/>
              <a:stretch/>
            </p:blipFill>
            <p:spPr>
              <a:xfrm>
                <a:off x="2119154" y="6565262"/>
                <a:ext cx="911444" cy="269903"/>
              </a:xfrm>
              <a:prstGeom prst="rect">
                <a:avLst/>
              </a:prstGeom>
              <a:noFill/>
              <a:ln>
                <a:noFill/>
              </a:ln>
            </p:spPr>
          </p:pic>
        </p:grpSp>
      </p:grpSp>
      <p:sp>
        <p:nvSpPr>
          <p:cNvPr id="336" name="Google Shape;336;p21"/>
          <p:cNvSpPr txBox="1"/>
          <p:nvPr/>
        </p:nvSpPr>
        <p:spPr>
          <a:xfrm>
            <a:off x="0" y="728969"/>
            <a:ext cx="12198786"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fr-FR" sz="1800" b="1" i="1" u="none" strike="noStrike" cap="none">
                <a:solidFill>
                  <a:srgbClr val="FFFFFF"/>
                </a:solidFill>
                <a:latin typeface="Corbel"/>
                <a:ea typeface="Corbel"/>
                <a:cs typeface="Corbel"/>
                <a:sym typeface="Corbel"/>
              </a:rPr>
              <a:t>Définition et Enjeux</a:t>
            </a:r>
            <a:endParaRPr sz="1400" b="1" i="1" u="none" strike="noStrike" cap="none">
              <a:solidFill>
                <a:srgbClr val="FFFFFF"/>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orbel"/>
              <a:ea typeface="Corbel"/>
              <a:cs typeface="Corbel"/>
              <a:sym typeface="Corbel"/>
            </a:endParaRPr>
          </a:p>
        </p:txBody>
      </p:sp>
      <p:sp>
        <p:nvSpPr>
          <p:cNvPr id="337" name="Google Shape;337;p21"/>
          <p:cNvSpPr/>
          <p:nvPr/>
        </p:nvSpPr>
        <p:spPr>
          <a:xfrm>
            <a:off x="399386" y="1280831"/>
            <a:ext cx="11559209"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fr-FR" sz="3200" b="1" i="0" u="none" strike="noStrike" cap="none">
                <a:solidFill>
                  <a:schemeClr val="dk1"/>
                </a:solidFill>
                <a:latin typeface="Calibri"/>
                <a:ea typeface="Calibri"/>
                <a:cs typeface="Calibri"/>
                <a:sym typeface="Calibri"/>
              </a:rPr>
              <a:t> </a:t>
            </a:r>
            <a:r>
              <a:rPr lang="fr-FR" sz="3200" b="1" i="0" u="none" strike="noStrike" cap="none">
                <a:solidFill>
                  <a:schemeClr val="dk1"/>
                </a:solidFill>
                <a:latin typeface="Corbel"/>
                <a:ea typeface="Corbel"/>
                <a:cs typeface="Corbel"/>
                <a:sym typeface="Corbel"/>
              </a:rPr>
              <a:t>Quelques exemples de maquette</a:t>
            </a:r>
            <a:endParaRPr sz="3200" b="1"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orbel"/>
              <a:ea typeface="Corbel"/>
              <a:cs typeface="Corbel"/>
              <a:sym typeface="Corbel"/>
            </a:endParaRPr>
          </a:p>
        </p:txBody>
      </p:sp>
      <p:pic>
        <p:nvPicPr>
          <p:cNvPr id="338" name="Google Shape;338;p21"/>
          <p:cNvPicPr preferRelativeResize="0"/>
          <p:nvPr/>
        </p:nvPicPr>
        <p:blipFill rotWithShape="1">
          <a:blip r:embed="rId13">
            <a:alphaModFix/>
          </a:blip>
          <a:srcRect/>
          <a:stretch/>
        </p:blipFill>
        <p:spPr>
          <a:xfrm>
            <a:off x="677306" y="1911529"/>
            <a:ext cx="4353709" cy="4562041"/>
          </a:xfrm>
          <a:prstGeom prst="rect">
            <a:avLst/>
          </a:prstGeom>
          <a:noFill/>
          <a:ln>
            <a:noFill/>
          </a:ln>
        </p:spPr>
      </p:pic>
      <p:pic>
        <p:nvPicPr>
          <p:cNvPr id="339" name="Google Shape;339;p21"/>
          <p:cNvPicPr preferRelativeResize="0"/>
          <p:nvPr/>
        </p:nvPicPr>
        <p:blipFill rotWithShape="1">
          <a:blip r:embed="rId14">
            <a:alphaModFix/>
          </a:blip>
          <a:srcRect/>
          <a:stretch/>
        </p:blipFill>
        <p:spPr>
          <a:xfrm>
            <a:off x="6678701" y="1866053"/>
            <a:ext cx="4874543" cy="4581067"/>
          </a:xfrm>
          <a:prstGeom prst="rect">
            <a:avLst/>
          </a:prstGeom>
          <a:noFill/>
          <a:ln>
            <a:noFill/>
          </a:ln>
        </p:spPr>
      </p:pic>
    </p:spTree>
  </p:cSld>
  <p:clrMapOvr>
    <a:masterClrMapping/>
  </p:clrMapOvr>
</p:sld>
</file>

<file path=ppt/theme/theme1.xml><?xml version="1.0" encoding="utf-8"?>
<a:theme xmlns:a="http://schemas.openxmlformats.org/drawingml/2006/main" name="Thèm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Bureau">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4198</Words>
  <Application>Microsoft Office PowerPoint</Application>
  <PresentationFormat>Grand écran</PresentationFormat>
  <Paragraphs>334</Paragraphs>
  <Slides>38</Slides>
  <Notes>38</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38</vt:i4>
      </vt:variant>
    </vt:vector>
  </HeadingPairs>
  <TitlesOfParts>
    <vt:vector size="43" baseType="lpstr">
      <vt:lpstr>Noto Sans Symbols</vt:lpstr>
      <vt:lpstr>Arial</vt:lpstr>
      <vt:lpstr>Calibri</vt:lpstr>
      <vt:lpstr>Corbel</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chretienne jerome</dc:creator>
  <cp:lastModifiedBy>laetitia deloirs</cp:lastModifiedBy>
  <cp:revision>1</cp:revision>
  <dcterms:created xsi:type="dcterms:W3CDTF">2016-05-20T16:12:03Z</dcterms:created>
  <dcterms:modified xsi:type="dcterms:W3CDTF">2024-10-20T21:03:11Z</dcterms:modified>
</cp:coreProperties>
</file>